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3" r:id="rId2"/>
    <p:sldId id="260" r:id="rId3"/>
    <p:sldId id="261" r:id="rId4"/>
    <p:sldId id="265" r:id="rId5"/>
    <p:sldId id="271" r:id="rId6"/>
    <p:sldId id="267" r:id="rId7"/>
    <p:sldId id="273" r:id="rId8"/>
    <p:sldId id="275" r:id="rId9"/>
    <p:sldId id="274" r:id="rId10"/>
    <p:sldId id="294" r:id="rId11"/>
    <p:sldId id="272" r:id="rId12"/>
    <p:sldId id="291" r:id="rId13"/>
    <p:sldId id="292" r:id="rId14"/>
    <p:sldId id="293" r:id="rId15"/>
    <p:sldId id="285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529C"/>
    <a:srgbClr val="CCCCCC"/>
    <a:srgbClr val="5FA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25"/>
    <p:restoredTop sz="86433"/>
  </p:normalViewPr>
  <p:slideViewPr>
    <p:cSldViewPr snapToGrid="0" snapToObjects="1">
      <p:cViewPr varScale="1">
        <p:scale>
          <a:sx n="114" d="100"/>
          <a:sy n="114" d="100"/>
        </p:scale>
        <p:origin x="300" y="102"/>
      </p:cViewPr>
      <p:guideLst>
        <p:guide orient="horz" pos="3382"/>
        <p:guide pos="4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291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A4E31B46-0B27-4BFC-AA87-9EB155BBB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23" y="833950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66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69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2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25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67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62" r:id="rId5"/>
    <p:sldLayoutId id="2147483660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rr.cz/irop/desatero-k-zadostem-o-platbu/" TargetMode="External"/><Relationship Id="rId3" Type="http://schemas.openxmlformats.org/officeDocument/2006/relationships/hyperlink" Target="https://irop.mmr.cz/cs/zadatele-a-prijemci/dokumenty/dokumenty/obecna-pravidla-pro-zadatele-a-prijemce" TargetMode="External"/><Relationship Id="rId7" Type="http://schemas.openxmlformats.org/officeDocument/2006/relationships/hyperlink" Target="https://www.youtube.com/watch?v=WJJ66sfUkBQ&amp;list=PLWAfyeZtmAOid1nc8oHICTxPPhKOT_6C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rr.cz/irop/stav-zadosti-o-podporu-v-irop/" TargetMode="External"/><Relationship Id="rId5" Type="http://schemas.openxmlformats.org/officeDocument/2006/relationships/hyperlink" Target="https://irop.mmr.cz/cs/vyzvy/seznam/vyzva-c-97-izs-zdravotnicke-zachranne-sluzby-kraju" TargetMode="External"/><Relationship Id="rId4" Type="http://schemas.openxmlformats.org/officeDocument/2006/relationships/hyperlink" Target="https://irop.mmr.cz/cs/vyzvy/seznam/vyzva-c-96-izs-policie_hasicsky-zachranny-sbor" TargetMode="External"/><Relationship Id="rId9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publicita.dotaceeu.cz/gen/krok1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14350" y="1657322"/>
            <a:ext cx="7772019" cy="492288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000" b="1" dirty="0">
                <a:latin typeface="Calibri" panose="020F0502020204030204" pitchFamily="34" charset="0"/>
              </a:rPr>
              <a:t>Závazná metodika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</a:rPr>
              <a:t>Pravidla pro žadatele a příjemce mají dvě části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</a:rPr>
              <a:t>Obecná pravidla včetně 37 příloh (dále jen „OP“)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</a:rPr>
              <a:t>Specifická pravidla včetně příloh (dále jen „SP“)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</a:rPr>
              <a:t>Pravidla jsou pro žadatele a příjemce závazná od data jejich platnosti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</a:rPr>
              <a:t>V době realizace, tj. od vydání Rozhodnutí o poskytnutí dotace/Stanovení výdajů, se příjemce vždy řídí aktuálně platnou verzí Obecných i Specifických pravidel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informace pro příjemce při realizaci projektu v IROP</a:t>
            </a: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D4ECF4BE-8F00-42DC-90D5-A85F5379A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00" y="6062400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595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FC15707-2910-489B-A682-1042DDE7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0C4B2-41BC-D741-8B94-B76DB6967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529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CB9D2CA1-8EC2-4BA2-894B-14466428E2D6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ZoR – časté chyby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529C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8DEBDB82-D914-4648-8FAC-CCFA8DF18D3C}"/>
              </a:ext>
            </a:extLst>
          </p:cNvPr>
          <p:cNvSpPr txBox="1">
            <a:spLocks/>
          </p:cNvSpPr>
          <p:nvPr/>
        </p:nvSpPr>
        <p:spPr>
          <a:xfrm>
            <a:off x="183138" y="1433386"/>
            <a:ext cx="8189338" cy="5288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F69DEBA-4532-4591-8740-6294A4354A30}"/>
              </a:ext>
            </a:extLst>
          </p:cNvPr>
          <p:cNvSpPr txBox="1"/>
          <p:nvPr/>
        </p:nvSpPr>
        <p:spPr>
          <a:xfrm>
            <a:off x="683568" y="1522007"/>
            <a:ext cx="7688908" cy="5027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0">
              <a:buSzPts val="1800"/>
              <a:buFont typeface="Wingdings" panose="05000000000000000000" pitchFamily="2" charset="2"/>
              <a:buChar char="Ø"/>
            </a:pPr>
            <a:r>
              <a:rPr lang="cs-CZ" b="0" i="0" u="none" strike="noStrike" kern="1200" baseline="0" dirty="0">
                <a:solidFill>
                  <a:srgbClr val="000000"/>
                </a:solidFill>
              </a:rPr>
              <a:t>sledované období od/do neodpovídá harmonogramu projektu</a:t>
            </a:r>
          </a:p>
          <a:p>
            <a:pPr marL="285750" indent="-285750" algn="just" rtl="0">
              <a:buSzPts val="1800"/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</a:rPr>
              <a:t>v průběžné ZoR je vyplněno skutečné datum ukončení projektu</a:t>
            </a:r>
            <a:r>
              <a:rPr lang="cs-CZ" b="0" i="0" u="none" strike="noStrike" kern="1200" baseline="0" dirty="0">
                <a:solidFill>
                  <a:srgbClr val="000000"/>
                </a:solidFill>
              </a:rPr>
              <a:t> </a:t>
            </a:r>
          </a:p>
          <a:p>
            <a:pPr marL="285750" indent="-285750" algn="just" rtl="0">
              <a:buSzPts val="1800"/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</a:rPr>
              <a:t>n</a:t>
            </a:r>
            <a:r>
              <a:rPr lang="cs-CZ" b="0" i="0" u="none" strike="noStrike" kern="1200" baseline="0" dirty="0">
                <a:solidFill>
                  <a:srgbClr val="000000"/>
                </a:solidFill>
              </a:rPr>
              <a:t>ejsou vyplněny všechny povinné záložky či pouze částečně</a:t>
            </a:r>
          </a:p>
          <a:p>
            <a:pPr marL="742950" lvl="1" indent="-285750" algn="just">
              <a:buSzPts val="1800"/>
              <a:buFont typeface="Arial" panose="020B0604020202020204" pitchFamily="34" charset="0"/>
              <a:buChar char="•"/>
            </a:pPr>
            <a:r>
              <a:rPr lang="cs-CZ" sz="1600" b="0" i="0" u="sng" strike="noStrike" kern="1200" baseline="0" dirty="0">
                <a:solidFill>
                  <a:srgbClr val="000000"/>
                </a:solidFill>
              </a:rPr>
              <a:t>publicita</a:t>
            </a:r>
            <a:r>
              <a:rPr lang="cs-CZ" sz="1600" b="0" i="0" u="none" strike="noStrike" kern="1200" baseline="0" dirty="0">
                <a:solidFill>
                  <a:srgbClr val="000000"/>
                </a:solidFill>
              </a:rPr>
              <a:t> – nevybrány všechny relevantní typy povinné publicity; není vyplněn komentář, jak je publicita plněna</a:t>
            </a:r>
            <a:endParaRPr lang="cs-CZ" sz="1600" dirty="0">
              <a:solidFill>
                <a:srgbClr val="000000"/>
              </a:solidFill>
            </a:endParaRPr>
          </a:p>
          <a:p>
            <a:pPr marL="742950" lvl="1" indent="-285750" algn="just">
              <a:buSzPts val="1800"/>
              <a:buFont typeface="Arial" panose="020B0604020202020204" pitchFamily="34" charset="0"/>
              <a:buChar char="•"/>
            </a:pPr>
            <a:r>
              <a:rPr lang="cs-CZ" sz="1600" b="0" i="0" u="sng" strike="noStrike" kern="1200" baseline="0" dirty="0">
                <a:solidFill>
                  <a:srgbClr val="000000"/>
                </a:solidFill>
              </a:rPr>
              <a:t>etapy</a:t>
            </a:r>
            <a:r>
              <a:rPr lang="cs-CZ" sz="1600" b="0" i="0" u="none" strike="noStrike" kern="1200" baseline="0" dirty="0">
                <a:solidFill>
                  <a:srgbClr val="000000"/>
                </a:solidFill>
              </a:rPr>
              <a:t> – nevyplněno skutečné datum zahájení a ukončení etapy</a:t>
            </a:r>
          </a:p>
          <a:p>
            <a:pPr marL="742950" lvl="1" indent="-285750" algn="just">
              <a:buSzPts val="1800"/>
              <a:buFont typeface="Arial" panose="020B0604020202020204" pitchFamily="34" charset="0"/>
              <a:buChar char="•"/>
            </a:pPr>
            <a:r>
              <a:rPr lang="cs-CZ" sz="1600" u="sng" dirty="0">
                <a:solidFill>
                  <a:srgbClr val="000000"/>
                </a:solidFill>
              </a:rPr>
              <a:t>indikátory</a:t>
            </a:r>
            <a:r>
              <a:rPr lang="cs-CZ" sz="1600" dirty="0">
                <a:solidFill>
                  <a:srgbClr val="000000"/>
                </a:solidFill>
              </a:rPr>
              <a:t> – datum dosažené hodnoty indikátoru se musí rovnat datu ukončení etapy</a:t>
            </a:r>
            <a:endParaRPr lang="cs-CZ" sz="1600" b="0" i="0" u="none" strike="noStrike" kern="1200" baseline="0" dirty="0">
              <a:solidFill>
                <a:srgbClr val="000000"/>
              </a:solidFill>
            </a:endParaRPr>
          </a:p>
          <a:p>
            <a:pPr marL="742950" lvl="1" indent="-285750" algn="just">
              <a:buSzPts val="1800"/>
              <a:buFont typeface="Arial" panose="020B0604020202020204" pitchFamily="34" charset="0"/>
              <a:buChar char="•"/>
            </a:pPr>
            <a:r>
              <a:rPr lang="cs-CZ" sz="1600" b="0" i="0" u="sng" strike="noStrike" kern="1200" baseline="0" dirty="0">
                <a:solidFill>
                  <a:srgbClr val="000000"/>
                </a:solidFill>
              </a:rPr>
              <a:t>realizace, provoz/údržba výstupu </a:t>
            </a:r>
            <a:r>
              <a:rPr lang="cs-CZ" sz="1600" b="0" i="0" u="none" strike="noStrike" kern="1200" baseline="0" dirty="0">
                <a:solidFill>
                  <a:srgbClr val="000000"/>
                </a:solidFill>
              </a:rPr>
              <a:t>– popsáno velmi stručně; vyplněn pokrok pouze za hlavní aktivity, nikoliv za vedlejší</a:t>
            </a:r>
          </a:p>
          <a:p>
            <a:pPr marL="285750" indent="-285750">
              <a:spcBef>
                <a:spcPct val="20000"/>
              </a:spcBef>
              <a:spcAft>
                <a:spcPts val="200"/>
              </a:spcAft>
              <a:buFont typeface="Wingdings" panose="05000000000000000000" pitchFamily="2" charset="2"/>
              <a:buChar char="Ø"/>
              <a:defRPr/>
            </a:pPr>
            <a:r>
              <a:rPr lang="cs-CZ" dirty="0">
                <a:solidFill>
                  <a:srgbClr val="000000"/>
                </a:solidFill>
              </a:rPr>
              <a:t>k publicitě není doložena fotodokumentace, případně je nečitelná nebo není z fotodokumentace patrné, zda je plakát/billboard umístěn v místě realizace</a:t>
            </a:r>
          </a:p>
          <a:p>
            <a:pPr marL="285750" indent="-285750">
              <a:spcBef>
                <a:spcPct val="20000"/>
              </a:spcBef>
              <a:spcAft>
                <a:spcPts val="200"/>
              </a:spcAft>
              <a:buFont typeface="Wingdings" panose="05000000000000000000" pitchFamily="2" charset="2"/>
              <a:buChar char="Ø"/>
              <a:defRPr/>
            </a:pPr>
            <a:r>
              <a:rPr lang="cs-CZ" dirty="0">
                <a:solidFill>
                  <a:srgbClr val="000000"/>
                </a:solidFill>
              </a:rPr>
              <a:t>nedoložena fotodokumentace projektu</a:t>
            </a:r>
          </a:p>
          <a:p>
            <a:pPr marL="285750" indent="-285750">
              <a:spcBef>
                <a:spcPct val="20000"/>
              </a:spcBef>
              <a:spcAft>
                <a:spcPts val="200"/>
              </a:spcAft>
              <a:buFont typeface="Wingdings" panose="05000000000000000000" pitchFamily="2" charset="2"/>
              <a:buChar char="Ø"/>
              <a:defRPr/>
            </a:pPr>
            <a:r>
              <a:rPr lang="cs-CZ" dirty="0">
                <a:solidFill>
                  <a:srgbClr val="000000"/>
                </a:solidFill>
              </a:rPr>
              <a:t>nedoložen protokol o předání a převzetí staveniště</a:t>
            </a:r>
          </a:p>
          <a:p>
            <a:pPr marL="285750" indent="-285750">
              <a:spcBef>
                <a:spcPct val="20000"/>
              </a:spcBef>
              <a:spcAft>
                <a:spcPts val="200"/>
              </a:spcAft>
              <a:buFont typeface="Wingdings" panose="05000000000000000000" pitchFamily="2" charset="2"/>
              <a:buChar char="Ø"/>
              <a:defRPr/>
            </a:pPr>
            <a:r>
              <a:rPr lang="cs-CZ" dirty="0">
                <a:solidFill>
                  <a:srgbClr val="000000"/>
                </a:solidFill>
              </a:rPr>
              <a:t>nedoložena dokumentace skutečného provedení stavby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cs-CZ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92EC12C5-54DC-4ACA-A14C-DE4740837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17" y="6152400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704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FC15707-2910-489B-A682-1042DDE7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0C4B2-41BC-D741-8B94-B76DB6967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529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CB9D2CA1-8EC2-4BA2-894B-14466428E2D6}"/>
              </a:ext>
            </a:extLst>
          </p:cNvPr>
          <p:cNvSpPr txBox="1">
            <a:spLocks/>
          </p:cNvSpPr>
          <p:nvPr/>
        </p:nvSpPr>
        <p:spPr>
          <a:xfrm>
            <a:off x="1045219" y="134224"/>
            <a:ext cx="7053562" cy="89649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700" b="1" i="0" u="none" strike="noStrike" kern="1200" cap="none" spc="0" normalizeH="0" baseline="0" noProof="0" dirty="0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ŽoP – způsobilost výdajů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200" dirty="0">
                <a:latin typeface="Arial" panose="020B0604020202020204"/>
              </a:rPr>
              <a:t>kap. 10 OP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rgbClr val="00529C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8DEBDB82-D914-4648-8FAC-CCFA8DF18D3C}"/>
              </a:ext>
            </a:extLst>
          </p:cNvPr>
          <p:cNvSpPr txBox="1">
            <a:spLocks/>
          </p:cNvSpPr>
          <p:nvPr/>
        </p:nvSpPr>
        <p:spPr>
          <a:xfrm>
            <a:off x="183137" y="971992"/>
            <a:ext cx="8777726" cy="5288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Věcná způsobilost výdaje</a:t>
            </a:r>
          </a:p>
          <a:p>
            <a:pPr lvl="1">
              <a:spcBef>
                <a:spcPct val="20000"/>
              </a:spcBef>
              <a:spcAft>
                <a:spcPts val="200"/>
              </a:spcAft>
            </a:pPr>
            <a:r>
              <a:rPr kumimoji="0" lang="cs-CZ" sz="1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soulad s právními předpisy, pravidly IROP a podmínkami podpory, zejm. právním aktem a kap. 2.6 Specifických pravidel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Přiměřenost výdaje</a:t>
            </a:r>
          </a:p>
          <a:p>
            <a:pPr lvl="1">
              <a:spcBef>
                <a:spcPct val="20000"/>
              </a:spcBef>
              <a:spcAft>
                <a:spcPts val="200"/>
              </a:spcAft>
            </a:pPr>
            <a:r>
              <a:rPr lang="cs-CZ" sz="175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výdaj je hospodárný, účelný a efektivní a jeho výše odpovídá cenám v místě a čase obvyklým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7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Časová způsobilost výdaje (kap. 2.6 SP)</a:t>
            </a:r>
          </a:p>
          <a:p>
            <a:pPr lvl="1">
              <a:spcBef>
                <a:spcPct val="20000"/>
              </a:spcBef>
              <a:spcAft>
                <a:spcPts val="200"/>
              </a:spcAft>
            </a:pPr>
            <a:r>
              <a:rPr lang="cs-CZ" sz="175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vznik a úhrada příjemcem od 1. 2. 2020 do 31. 12. 2023 (u neukončených </a:t>
            </a:r>
            <a:br>
              <a:rPr lang="cs-CZ" sz="175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75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projektů k datu podání žádosti o podporu může být smlouva s dodavatelem uzavřena před 1. 2. 2020)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750" b="1" dirty="0">
                <a:latin typeface="Arial" panose="020B0604020202020204" pitchFamily="34" charset="0"/>
                <a:cs typeface="Arial" panose="020B0604020202020204" pitchFamily="34" charset="0"/>
              </a:rPr>
              <a:t>Místní způsobilost výdaje</a:t>
            </a:r>
          </a:p>
          <a:p>
            <a:pPr lvl="1">
              <a:spcBef>
                <a:spcPct val="20000"/>
              </a:spcBef>
              <a:spcAft>
                <a:spcPts val="200"/>
              </a:spcAft>
            </a:pPr>
            <a:r>
              <a:rPr lang="cs-CZ" sz="175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vazba na podporovaný region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7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Vykázání výdaje</a:t>
            </a:r>
          </a:p>
          <a:p>
            <a:pPr lvl="1">
              <a:spcBef>
                <a:spcPct val="20000"/>
              </a:spcBef>
              <a:spcAft>
                <a:spcPts val="200"/>
              </a:spcAft>
            </a:pPr>
            <a:r>
              <a:rPr lang="cs-CZ" sz="175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identifikovatelný, prokazatelný a doložitelný výdaj</a:t>
            </a:r>
          </a:p>
          <a:p>
            <a:pPr lvl="1">
              <a:spcBef>
                <a:spcPct val="20000"/>
              </a:spcBef>
              <a:spcAft>
                <a:spcPts val="200"/>
              </a:spcAft>
            </a:pPr>
            <a:r>
              <a:rPr lang="cs-CZ" sz="175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povinnost doložit způsobilé výdaje příslušným účetním dokladem, popřípadě </a:t>
            </a:r>
            <a:br>
              <a:rPr lang="cs-CZ" sz="175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75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podpůrnou dokumentací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C4410AEE-3F38-4BB6-870E-2ABF0F8E8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0" y="6152400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69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FC15707-2910-489B-A682-1042DDE7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0C4B2-41BC-D741-8B94-B76DB6967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529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CB9D2CA1-8EC2-4BA2-894B-14466428E2D6}"/>
              </a:ext>
            </a:extLst>
          </p:cNvPr>
          <p:cNvSpPr txBox="1">
            <a:spLocks/>
          </p:cNvSpPr>
          <p:nvPr/>
        </p:nvSpPr>
        <p:spPr>
          <a:xfrm>
            <a:off x="1127928" y="427839"/>
            <a:ext cx="7053562" cy="100554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200" b="1" i="0" u="none" strike="noStrike" kern="1200" cap="none" spc="0" normalizeH="0" baseline="0" noProof="0" dirty="0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ŽoP – dokladování způsobilých výdajů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8000" dirty="0">
                <a:latin typeface="Arial" panose="020B0604020202020204"/>
              </a:rPr>
              <a:t>kap. 2.6 SP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529C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8DEBDB82-D914-4648-8FAC-CCFA8DF18D3C}"/>
              </a:ext>
            </a:extLst>
          </p:cNvPr>
          <p:cNvSpPr txBox="1">
            <a:spLocks/>
          </p:cNvSpPr>
          <p:nvPr/>
        </p:nvSpPr>
        <p:spPr>
          <a:xfrm>
            <a:off x="476250" y="1433386"/>
            <a:ext cx="8096250" cy="5288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s-CZ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Faktury, účetní, daňové doklady</a:t>
            </a:r>
            <a:r>
              <a:rPr lang="cs-CZ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každý originální účetní a daňový doklad musí být označen registračním číslem projektu</a:t>
            </a:r>
            <a:endParaRPr lang="cs-CZ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s-CZ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Doklady o úhradě 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bankovní výpisy, výdajové pokladní doklady</a:t>
            </a:r>
            <a:endParaRPr lang="cs-CZ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s-CZ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Předávací/Ak</a:t>
            </a:r>
            <a:r>
              <a:rPr lang="cs-CZ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ceptační protokoly, dodací listy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s-CZ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Doložení ceny </a:t>
            </a:r>
            <a:r>
              <a:rPr lang="cs-CZ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obvyklé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u výdajů nad 100 000 Kč, které nebyly realizovány formou VŘ, příjemce může být rovněž vyzván k doložení, pokud při kontrole vznikne pochybnost</a:t>
            </a:r>
            <a:endParaRPr lang="cs-CZ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s-CZ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Smlouva/objednávk</a:t>
            </a:r>
            <a:r>
              <a:rPr lang="cs-CZ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u výdajů, které nebyly realizovány formou VŘ</a:t>
            </a:r>
            <a:endParaRPr lang="cs-CZ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s-CZ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Výpis z účetní evidence</a:t>
            </a:r>
            <a:r>
              <a:rPr lang="cs-CZ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zaúčtování veškerých příjmů a výdajů projektu, z této sestavy musí být zřejmý způsob vedení </a:t>
            </a:r>
            <a:r>
              <a:rPr lang="cs-CZ" sz="18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oddělené</a:t>
            </a:r>
            <a:r>
              <a:rPr lang="cs-CZ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účetní evidence pro projekt (např. dle EDS/SMVS, střediska, zakázky apod.) a rozdělení </a:t>
            </a:r>
            <a:br>
              <a:rPr lang="cs-CZ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investice/neinvestice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SzTx/>
              <a:tabLst/>
              <a:defRPr/>
            </a:pPr>
            <a:r>
              <a:rPr lang="cs-CZ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sz="18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první ŽoP doložit způsob vedení oddělené účetní evidence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s-CZ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 výpočtu alikvotní částky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pokud se uplatňuje poměrná část výdaje pro projekt</a:t>
            </a:r>
            <a:endParaRPr lang="cs-CZ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DD0B7C14-3922-4541-BF84-EF61F89E0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0" y="6152400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31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FC15707-2910-489B-A682-1042DDE7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0C4B2-41BC-D741-8B94-B76DB6967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529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CB9D2CA1-8EC2-4BA2-894B-14466428E2D6}"/>
              </a:ext>
            </a:extLst>
          </p:cNvPr>
          <p:cNvSpPr txBox="1">
            <a:spLocks/>
          </p:cNvSpPr>
          <p:nvPr/>
        </p:nvSpPr>
        <p:spPr>
          <a:xfrm>
            <a:off x="1127928" y="296539"/>
            <a:ext cx="7053562" cy="75789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200" b="1" i="0" u="none" strike="noStrike" kern="1200" cap="none" spc="0" normalizeH="0" baseline="0" noProof="0" dirty="0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ŽoP – dokladování způsobilých výdajů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8000" dirty="0">
                <a:latin typeface="Arial" panose="020B0604020202020204"/>
              </a:rPr>
              <a:t>kap. 2.6 SP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529C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8DEBDB82-D914-4648-8FAC-CCFA8DF18D3C}"/>
              </a:ext>
            </a:extLst>
          </p:cNvPr>
          <p:cNvSpPr txBox="1">
            <a:spLocks/>
          </p:cNvSpPr>
          <p:nvPr/>
        </p:nvSpPr>
        <p:spPr>
          <a:xfrm>
            <a:off x="433352" y="1047831"/>
            <a:ext cx="8096250" cy="513683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SzTx/>
              <a:tabLst/>
              <a:defRPr/>
            </a:pPr>
            <a:r>
              <a:rPr kumimoji="0" lang="cs-CZ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Stavby, stavební úpravy, demolice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s-CZ" sz="1750" dirty="0">
                <a:solidFill>
                  <a:prstClr val="black"/>
                </a:solidFill>
                <a:cs typeface="Arial" panose="020B0604020202020204" pitchFamily="34" charset="0"/>
              </a:rPr>
              <a:t>faktury včetně soupisu prací (dokládat i k nezpůsobilým výdajům)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cs-CZ" sz="1750" dirty="0">
                <a:solidFill>
                  <a:prstClr val="black"/>
                </a:solidFill>
                <a:cs typeface="Arial" panose="020B0604020202020204" pitchFamily="34" charset="0"/>
              </a:rPr>
              <a:t>soubor čerpání odpovídající výdajům v dané žádosti o platbu ve struktuře položkového rozpočtu stavby v odpovídajícím elektronickém formátu, viz Obecná pravidla, kapitola 18.5 a prezentace ke stavebním rozpočtům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cs-CZ" sz="1750" dirty="0">
                <a:solidFill>
                  <a:srgbClr val="000000"/>
                </a:solidFill>
              </a:rPr>
              <a:t>protokol o předání a převzetí staveniště, protokol o předání a převzetí díla/stavby, dokumentace skutečného provedení stavby, příp. kolaudační rozhodnutí, pokud bylo vydáno k datu ukončení realizace projektu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cs-CZ" sz="17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sz="1750" b="1" dirty="0">
                <a:solidFill>
                  <a:srgbClr val="000000"/>
                </a:solidFill>
              </a:rPr>
              <a:t>DPH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cs-CZ" sz="1750" dirty="0">
                <a:solidFill>
                  <a:srgbClr val="000000"/>
                </a:solidFill>
              </a:rPr>
              <a:t>p</a:t>
            </a:r>
            <a:r>
              <a:rPr lang="cs-CZ" sz="1750" b="0" i="0" u="none" strike="noStrike" baseline="0" dirty="0">
                <a:solidFill>
                  <a:srgbClr val="000000"/>
                </a:solidFill>
              </a:rPr>
              <a:t>ři využití přenesené daňové povinnosti doložit kopii daňového přiznání, kopii evidence pro daňové účely/kontrolní </a:t>
            </a:r>
            <a:r>
              <a:rPr lang="cs-CZ" sz="1750" dirty="0">
                <a:solidFill>
                  <a:srgbClr val="000000"/>
                </a:solidFill>
              </a:rPr>
              <a:t>hlášení a kopii výpisu z bankovního účtu jako doklad o úhradě daňové povinnosti OFS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cs-CZ" sz="1750" b="0" i="0" u="none" strike="noStrike" baseline="0" dirty="0">
                <a:solidFill>
                  <a:srgbClr val="000000"/>
                </a:solidFill>
              </a:rPr>
              <a:t>DPH u smíšeného plnění (DPH stanovena koeficientem) se dokládá do soupisky v </a:t>
            </a:r>
            <a:r>
              <a:rPr lang="cs-CZ" sz="1750" dirty="0">
                <a:solidFill>
                  <a:srgbClr val="000000"/>
                </a:solidFill>
              </a:rPr>
              <a:t>okamžiku, kdy je známa její skutečná výše na základě vypořádacího koeficientu, případně na základě odhadnutého koeficientu z minulého roku (povinnost pro příjemce po zjištění skutečné výše koeficientu informovat depeší manažera projektu o případných změnách)</a:t>
            </a:r>
            <a:endParaRPr lang="cs-CZ" sz="1750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cs-CZ" sz="1800" b="0" i="0" u="none" strike="noStrike" baseline="0" dirty="0"/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SzTx/>
              <a:tabLst/>
              <a:defRPr/>
            </a:pPr>
            <a:endParaRPr lang="cs-CZ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A2467285-B858-44B8-BFF2-5938754CD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0" y="6152400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934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FC15707-2910-489B-A682-1042DDE7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0C4B2-41BC-D741-8B94-B76DB6967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529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CB9D2CA1-8EC2-4BA2-894B-14466428E2D6}"/>
              </a:ext>
            </a:extLst>
          </p:cNvPr>
          <p:cNvSpPr txBox="1">
            <a:spLocks/>
          </p:cNvSpPr>
          <p:nvPr/>
        </p:nvSpPr>
        <p:spPr>
          <a:xfrm>
            <a:off x="1045219" y="296539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ŽoP – časté chyby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529C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8DEBDB82-D914-4648-8FAC-CCFA8DF18D3C}"/>
              </a:ext>
            </a:extLst>
          </p:cNvPr>
          <p:cNvSpPr txBox="1">
            <a:spLocks/>
          </p:cNvSpPr>
          <p:nvPr/>
        </p:nvSpPr>
        <p:spPr>
          <a:xfrm>
            <a:off x="433352" y="1054437"/>
            <a:ext cx="8096250" cy="5288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s-CZ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Nelze jednoznačně spárovat fakturu s účetní evidencí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Není zřejmý způsob oddělení účetnictví projektu (středisko, zakázka atd.)</a:t>
            </a:r>
            <a:endParaRPr lang="cs-CZ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Nedoloženy příslušné dokumenty pro fakturaci dle smlouvy (např. výzvy zadavatele zasílané dodavateli)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s-CZ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předávacím protokolu není jednoznačně specifikován konkrétní předmět, přístroj, vozidlo, např. uvedením sériového/výrobního čísla, VIN kódu atd.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soupisu stavebních prací nejsou vyznačeny způsobilé/nezpůsobilé výdaje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 originálních účetních dokladech/fakturách není uvedeno registrační číslo projektu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s-CZ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Soupiska dokladů v IS KP14+:</a:t>
            </a:r>
          </a:p>
          <a:p>
            <a:pPr lvl="1">
              <a:spcBef>
                <a:spcPct val="200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cs-CZ" sz="1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Nevyplněno pole „Číslo VŘ, ke kterému se doklad vztahuje“</a:t>
            </a:r>
          </a:p>
          <a:p>
            <a:pPr lvl="1">
              <a:spcBef>
                <a:spcPct val="200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cs-CZ" sz="1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Nevyplněn „Popis výdaje“ </a:t>
            </a:r>
          </a:p>
          <a:p>
            <a:pPr lvl="1">
              <a:spcBef>
                <a:spcPct val="200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cs-CZ" sz="1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Neuveden odkaz na smlouvu/dodatek/objednávku v registru smluv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BE95EC80-4CE0-4034-AD9A-E3F63E3A3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0" y="6152400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65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1045219" y="119817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Odkazy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B244DA3-0233-4636-9318-F3EBB21AB596}"/>
              </a:ext>
            </a:extLst>
          </p:cNvPr>
          <p:cNvSpPr txBox="1"/>
          <p:nvPr/>
        </p:nvSpPr>
        <p:spPr>
          <a:xfrm>
            <a:off x="183137" y="569898"/>
            <a:ext cx="8583358" cy="545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b="1" dirty="0">
                <a:latin typeface="Calibri" panose="020F0502020204030204" pitchFamily="34" charset="0"/>
              </a:rPr>
              <a:t>Obecná pravidla pro žadatele a příjemce</a:t>
            </a:r>
          </a:p>
          <a:p>
            <a:pPr algn="just">
              <a:lnSpc>
                <a:spcPct val="150000"/>
              </a:lnSpc>
            </a:pPr>
            <a:r>
              <a:rPr lang="cs-CZ" dirty="0">
                <a:latin typeface="Calibri" panose="020F0502020204030204" pitchFamily="34" charset="0"/>
                <a:hlinkClick r:id="rId3"/>
              </a:rPr>
              <a:t>https://irop.mmr.cz/cs/zadatele-a-prijemci/dokumenty/dokumenty/obecna-pravidla-pro-zadatele-a-prijemce</a:t>
            </a:r>
            <a:endParaRPr lang="cs-CZ" dirty="0">
              <a:latin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b="1" dirty="0">
                <a:latin typeface="Calibri" panose="020F0502020204030204" pitchFamily="34" charset="0"/>
              </a:rPr>
              <a:t>Specifická pravidla pro žadatele a příjemce – 96. výzva</a:t>
            </a:r>
          </a:p>
          <a:p>
            <a:pPr algn="just">
              <a:lnSpc>
                <a:spcPct val="150000"/>
              </a:lnSpc>
            </a:pPr>
            <a:r>
              <a:rPr lang="cs-CZ" dirty="0">
                <a:latin typeface="Calibri" panose="020F0502020204030204" pitchFamily="34" charset="0"/>
                <a:hlinkClick r:id="rId4"/>
              </a:rPr>
              <a:t>https://irop.mmr.cz/cs/vyzvy/seznam/vyzva-c-96-izs-policie_hasicsky-zachranny-sbor</a:t>
            </a:r>
            <a:endParaRPr lang="cs-CZ" dirty="0">
              <a:latin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b="1" dirty="0">
                <a:latin typeface="Calibri" panose="020F0502020204030204" pitchFamily="34" charset="0"/>
              </a:rPr>
              <a:t>Specifická pravidla pro žadatele a příjemce – 97. výzva</a:t>
            </a:r>
          </a:p>
          <a:p>
            <a:pPr algn="just">
              <a:lnSpc>
                <a:spcPct val="150000"/>
              </a:lnSpc>
            </a:pPr>
            <a:r>
              <a:rPr lang="cs-CZ" dirty="0">
                <a:latin typeface="Calibri" panose="020F0502020204030204" pitchFamily="34" charset="0"/>
                <a:hlinkClick r:id="rId5"/>
              </a:rPr>
              <a:t>https://irop.mmr.cz/cs/vyzvy/seznam/vyzva-c-97-izs-zdravotnicke-zachranne-sluzby-kraju</a:t>
            </a:r>
            <a:endParaRPr lang="cs-CZ" dirty="0">
              <a:latin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b="1" dirty="0">
                <a:latin typeface="Calibri" panose="020F0502020204030204" pitchFamily="34" charset="0"/>
              </a:rPr>
              <a:t>Stav žádostí o podporu v IROP</a:t>
            </a:r>
          </a:p>
          <a:p>
            <a:pPr algn="just">
              <a:lnSpc>
                <a:spcPct val="150000"/>
              </a:lnSpc>
            </a:pPr>
            <a:r>
              <a:rPr lang="cs-CZ" dirty="0">
                <a:latin typeface="Calibri" panose="020F0502020204030204" pitchFamily="34" charset="0"/>
                <a:hlinkClick r:id="rId6"/>
              </a:rPr>
              <a:t>https://www.crr.cz/irop/stav-zadosti-o-podporu-v-irop/</a:t>
            </a:r>
            <a:endParaRPr lang="cs-CZ" dirty="0">
              <a:latin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b="1" dirty="0" err="1">
                <a:latin typeface="Calibri" panose="020F0502020204030204" pitchFamily="34" charset="0"/>
              </a:rPr>
              <a:t>Videomanuály</a:t>
            </a:r>
            <a:r>
              <a:rPr lang="cs-CZ" b="1" dirty="0">
                <a:latin typeface="Calibri" panose="020F0502020204030204" pitchFamily="34" charset="0"/>
              </a:rPr>
              <a:t> pro práci s ISKP14+</a:t>
            </a:r>
          </a:p>
          <a:p>
            <a:pPr algn="just">
              <a:lnSpc>
                <a:spcPct val="150000"/>
              </a:lnSpc>
            </a:pPr>
            <a:r>
              <a:rPr lang="cs-CZ" dirty="0">
                <a:latin typeface="Calibri" panose="020F0502020204030204" pitchFamily="34" charset="0"/>
                <a:hlinkClick r:id="rId7"/>
              </a:rPr>
              <a:t>https://www.youtube.com/watch?v=WJJ66sfUkBQ&amp;list=PLWAfyeZtmAOid1nc8oHICTxPPhKOT_6CE</a:t>
            </a:r>
            <a:endParaRPr lang="cs-CZ" dirty="0">
              <a:latin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b="1" dirty="0">
                <a:latin typeface="Calibri" panose="020F0502020204030204" pitchFamily="34" charset="0"/>
              </a:rPr>
              <a:t>Desatero k Žádostem o platbu </a:t>
            </a:r>
            <a:r>
              <a:rPr lang="cs-CZ" dirty="0">
                <a:latin typeface="Calibri" panose="020F0502020204030204" pitchFamily="34" charset="0"/>
                <a:hlinkClick r:id="rId8"/>
              </a:rPr>
              <a:t>https://www.crr.cz/irop/desatero-k-zadostem-o-platbu/</a:t>
            </a:r>
            <a:endParaRPr lang="cs-CZ" dirty="0">
              <a:latin typeface="Calibri" panose="020F0502020204030204" pitchFamily="34" charset="0"/>
            </a:endParaRPr>
          </a:p>
        </p:txBody>
      </p:sp>
      <p:pic>
        <p:nvPicPr>
          <p:cNvPr id="7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939CC1A9-84E8-4E5A-9AC6-DDE944E74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0" y="6152400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557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A77294-4A89-984E-882C-6824E409781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38585"/>
            <a:ext cx="9143999" cy="8904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r>
              <a:rPr lang="cs-CZ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8BD97FCA-99BC-4C65-8B81-7F717D342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00" y="6062400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38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00026" y="1706584"/>
            <a:ext cx="8181974" cy="46497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platbu (ŽoP) </a:t>
            </a:r>
            <a:br>
              <a:rPr lang="cs-CZ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Zpráva o realizaci (ZoR) v projektech IROP</a:t>
            </a:r>
            <a:endParaRPr lang="cs-CZ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423AD35F-B198-43EE-8B50-3DF6EDE2EFE4}"/>
              </a:ext>
            </a:extLst>
          </p:cNvPr>
          <p:cNvSpPr txBox="1">
            <a:spLocks/>
          </p:cNvSpPr>
          <p:nvPr/>
        </p:nvSpPr>
        <p:spPr>
          <a:xfrm>
            <a:off x="5093761" y="6303587"/>
            <a:ext cx="4322189" cy="45130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>
                <a:solidFill>
                  <a:schemeClr val="bg1"/>
                </a:solidFill>
              </a:rPr>
              <a:t>Ing. Pavla Macourková, 16. září 2021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FCF2F73A-BD6A-4257-808E-99862E26A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606332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658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0301297-C034-3D4D-9CF8-3E6A880DCEE0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400" dirty="0"/>
              <a:t>Podklady k tvorbě ŽoP a ZoR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D3D7D21-CBB9-4EED-B2BD-0EFC0C320696}"/>
              </a:ext>
            </a:extLst>
          </p:cNvPr>
          <p:cNvSpPr txBox="1">
            <a:spLocks/>
          </p:cNvSpPr>
          <p:nvPr/>
        </p:nvSpPr>
        <p:spPr>
          <a:xfrm>
            <a:off x="683568" y="1868445"/>
            <a:ext cx="7755201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Obecná pravidla pro žadatele a příjemce včetně příloh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Příloha Obecných pravidel pro žadatele a příjemce č. 26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 pro vyplňování zjednodušené žádosti o platbu a zprávy o realizaci v MS2014</a:t>
            </a:r>
            <a:r>
              <a:rPr lang="cs-CZ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cs-CZ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Příloha Obecných pravidel pro žadatele a příjemce č. 35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Postup pro práci s modulem veřejné zakázky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Specifická pravidla pro žadatele a příjemce včetně příloh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Rozhodnutí o poskytnutí dotace včetně Podmínek</a:t>
            </a:r>
          </a:p>
        </p:txBody>
      </p:sp>
      <p:pic>
        <p:nvPicPr>
          <p:cNvPr id="9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32F564A2-F635-4A15-83D2-F63244921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0" y="6150429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476250" y="1716045"/>
            <a:ext cx="809625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Průběžnou/závěrečnou ZoR a ŽoP projektu příjemce předkládá prostřednictvím ISKP14+ do 20 pracovních dní od:</a:t>
            </a:r>
          </a:p>
          <a:p>
            <a:pPr lvl="2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ukončení etapy/projektu</a:t>
            </a:r>
          </a:p>
          <a:p>
            <a:pPr lvl="2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vydání prvního právního aktu </a:t>
            </a:r>
          </a:p>
          <a:p>
            <a:pPr marL="800100" lvl="3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96. výzva - Dopis ředitele ŘO IROP</a:t>
            </a:r>
          </a:p>
          <a:p>
            <a:pPr marL="800100" lvl="3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97. výzva - </a:t>
            </a:r>
            <a:r>
              <a:rPr lang="pt-BR" sz="2000" b="0" i="0" dirty="0">
                <a:effectLst/>
                <a:latin typeface="Roboto" panose="020B0604020202020204" pitchFamily="2" charset="0"/>
              </a:rPr>
              <a:t>Registrace akce a Rozhodnutí o poskytnutí dotace</a:t>
            </a:r>
            <a:endParaRPr lang="cs-CZ" sz="2000" b="0" i="0" dirty="0">
              <a:effectLst/>
              <a:latin typeface="Roboto" panose="020B0604020202020204" pitchFamily="2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000" dirty="0">
                <a:latin typeface="Roboto" panose="020B0604020202020204" pitchFamily="2" charset="0"/>
                <a:cs typeface="Arial" panose="020B0604020202020204" pitchFamily="34" charset="0"/>
              </a:rPr>
              <a:t>schválení žádosti o změnu (změna se týká dané etapy)</a:t>
            </a:r>
          </a:p>
          <a:p>
            <a:pPr lvl="2">
              <a:buFont typeface="Arial" panose="020B0604020202020204" pitchFamily="34" charset="0"/>
              <a:buChar char="•"/>
            </a:pPr>
            <a:endParaRPr lang="cs-CZ" sz="2000" dirty="0">
              <a:latin typeface="Roboto" panose="020B0604020202020204" pitchFamily="2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200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ŽoP a ZoR lze podat až po schválení předchozí ŽoP a ZoR ve 2. stupni (ŘO IROP)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7"/>
            <a:ext cx="7053562" cy="96036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400" dirty="0"/>
              <a:t>Předložení ŽoP a ZoR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kap. 18.5 OP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E74B8D34-58D5-4740-BCDC-35C016282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0" y="6152400"/>
            <a:ext cx="4198131" cy="6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595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72FC56B-24BD-4000-8C92-BBDD0E9B0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4B37DB97-D1B1-4579-BF38-3EE8657F996C}"/>
              </a:ext>
            </a:extLst>
          </p:cNvPr>
          <p:cNvSpPr txBox="1">
            <a:spLocks/>
          </p:cNvSpPr>
          <p:nvPr/>
        </p:nvSpPr>
        <p:spPr>
          <a:xfrm>
            <a:off x="1232703" y="172374"/>
            <a:ext cx="7053562" cy="9805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400" dirty="0"/>
              <a:t>Postup kontroly ŽoP a ZoR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kap. 18.5 OP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90F9F67-6776-46F0-95DE-BFBEE5296697}"/>
              </a:ext>
            </a:extLst>
          </p:cNvPr>
          <p:cNvSpPr txBox="1">
            <a:spLocks/>
          </p:cNvSpPr>
          <p:nvPr/>
        </p:nvSpPr>
        <p:spPr>
          <a:xfrm>
            <a:off x="476250" y="1716045"/>
            <a:ext cx="809625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endParaRPr lang="cs-CZ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48B72508-8541-43D8-9195-7F491EF862C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0525" y="1138238"/>
            <a:ext cx="8245475" cy="5567362"/>
            <a:chOff x="206" y="727"/>
            <a:chExt cx="5194" cy="3507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55A859F9-8831-4649-90ED-D23E20DE260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6" y="727"/>
              <a:ext cx="5194" cy="3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grpSp>
          <p:nvGrpSpPr>
            <p:cNvPr id="8" name="Group 205">
              <a:extLst>
                <a:ext uri="{FF2B5EF4-FFF2-40B4-BE49-F238E27FC236}">
                  <a16:creationId xmlns:a16="http://schemas.microsoft.com/office/drawing/2014/main" id="{E06A78E3-D5A3-4041-89AC-6BCE976EF4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" y="749"/>
              <a:ext cx="5227" cy="3479"/>
              <a:chOff x="206" y="749"/>
              <a:chExt cx="5227" cy="3479"/>
            </a:xfrm>
          </p:grpSpPr>
          <p:sp>
            <p:nvSpPr>
              <p:cNvPr id="9" name="Rectangle 5">
                <a:extLst>
                  <a:ext uri="{FF2B5EF4-FFF2-40B4-BE49-F238E27FC236}">
                    <a16:creationId xmlns:a16="http://schemas.microsoft.com/office/drawing/2014/main" id="{7DB2CC76-CF74-4E32-B1EA-49EB6EDB43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" y="1035"/>
                <a:ext cx="2828" cy="241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pic>
            <p:nvPicPr>
              <p:cNvPr id="1030" name="Picture 6">
                <a:extLst>
                  <a:ext uri="{FF2B5EF4-FFF2-40B4-BE49-F238E27FC236}">
                    <a16:creationId xmlns:a16="http://schemas.microsoft.com/office/drawing/2014/main" id="{7480CC22-8937-466A-851F-DBC842971E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" y="1036"/>
                <a:ext cx="2823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8BA11FE8-57F8-42FA-8C52-4FD40A2F5B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" y="1035"/>
                <a:ext cx="2828" cy="24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7FE09B4D-DE87-46C9-ADB3-32D83BC01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8" y="1035"/>
                <a:ext cx="1220" cy="241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pic>
            <p:nvPicPr>
              <p:cNvPr id="1033" name="Picture 9">
                <a:extLst>
                  <a:ext uri="{FF2B5EF4-FFF2-40B4-BE49-F238E27FC236}">
                    <a16:creationId xmlns:a16="http://schemas.microsoft.com/office/drawing/2014/main" id="{5458250E-3A6D-4314-BAF6-2DF95095D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4" y="1036"/>
                <a:ext cx="121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01072431-5D9D-4553-B72E-F8425F967C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8" y="1035"/>
                <a:ext cx="1220" cy="24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8778D3E0-5854-4F82-AED3-61BB971055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8" y="1035"/>
                <a:ext cx="1140" cy="241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pic>
            <p:nvPicPr>
              <p:cNvPr id="1036" name="Picture 12">
                <a:extLst>
                  <a:ext uri="{FF2B5EF4-FFF2-40B4-BE49-F238E27FC236}">
                    <a16:creationId xmlns:a16="http://schemas.microsoft.com/office/drawing/2014/main" id="{2C7928CE-E9B8-498A-87F8-4B13AFB49A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1" y="1036"/>
                <a:ext cx="113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3FA61A7-7755-4FF4-8CC9-4A4D7AA1E3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8" y="1035"/>
                <a:ext cx="1140" cy="24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F71EF73-DDB8-47C9-9BBC-A124F9D1C8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" y="1405"/>
                <a:ext cx="2828" cy="210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pic>
            <p:nvPicPr>
              <p:cNvPr id="1039" name="Picture 15">
                <a:extLst>
                  <a:ext uri="{FF2B5EF4-FFF2-40B4-BE49-F238E27FC236}">
                    <a16:creationId xmlns:a16="http://schemas.microsoft.com/office/drawing/2014/main" id="{0FD3F933-DD9D-4945-9F1B-51A28A8016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" y="1408"/>
                <a:ext cx="282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Rectangle 16">
                <a:extLst>
                  <a:ext uri="{FF2B5EF4-FFF2-40B4-BE49-F238E27FC236}">
                    <a16:creationId xmlns:a16="http://schemas.microsoft.com/office/drawing/2014/main" id="{700CD794-374C-4D3C-A0F7-2EFCACCCAA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" y="1405"/>
                <a:ext cx="2828" cy="2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7" name="Rectangle 17">
                <a:extLst>
                  <a:ext uri="{FF2B5EF4-FFF2-40B4-BE49-F238E27FC236}">
                    <a16:creationId xmlns:a16="http://schemas.microsoft.com/office/drawing/2014/main" id="{A137E36F-6851-41F8-8EE8-D7D374C74B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8" y="1405"/>
                <a:ext cx="1220" cy="210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pic>
            <p:nvPicPr>
              <p:cNvPr id="1042" name="Picture 18">
                <a:extLst>
                  <a:ext uri="{FF2B5EF4-FFF2-40B4-BE49-F238E27FC236}">
                    <a16:creationId xmlns:a16="http://schemas.microsoft.com/office/drawing/2014/main" id="{29BADB76-E952-4887-9BD5-F67E55A94F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4" y="1408"/>
                <a:ext cx="1217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Rectangle 19">
                <a:extLst>
                  <a:ext uri="{FF2B5EF4-FFF2-40B4-BE49-F238E27FC236}">
                    <a16:creationId xmlns:a16="http://schemas.microsoft.com/office/drawing/2014/main" id="{576527CC-81EE-43A4-AFEC-9F9DF8545C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8" y="1405"/>
                <a:ext cx="1220" cy="2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" name="Rectangle 20">
                <a:extLst>
                  <a:ext uri="{FF2B5EF4-FFF2-40B4-BE49-F238E27FC236}">
                    <a16:creationId xmlns:a16="http://schemas.microsoft.com/office/drawing/2014/main" id="{8C273C38-4C34-4638-9003-1F305972C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8" y="1405"/>
                <a:ext cx="1140" cy="210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pic>
            <p:nvPicPr>
              <p:cNvPr id="1045" name="Picture 21">
                <a:extLst>
                  <a:ext uri="{FF2B5EF4-FFF2-40B4-BE49-F238E27FC236}">
                    <a16:creationId xmlns:a16="http://schemas.microsoft.com/office/drawing/2014/main" id="{93549D61-D476-4841-8E66-EA71631BB6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1" y="1408"/>
                <a:ext cx="1137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ectangle 22">
                <a:extLst>
                  <a:ext uri="{FF2B5EF4-FFF2-40B4-BE49-F238E27FC236}">
                    <a16:creationId xmlns:a16="http://schemas.microsoft.com/office/drawing/2014/main" id="{A02CA63E-6E36-4E1F-A56D-2FB888DD08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8" y="1405"/>
                <a:ext cx="1140" cy="2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" name="Rectangle 23">
                <a:extLst>
                  <a:ext uri="{FF2B5EF4-FFF2-40B4-BE49-F238E27FC236}">
                    <a16:creationId xmlns:a16="http://schemas.microsoft.com/office/drawing/2014/main" id="{219C4DD9-778D-4DC6-A616-35D1186217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" y="2549"/>
                <a:ext cx="2823" cy="204"/>
              </a:xfrm>
              <a:prstGeom prst="rect">
                <a:avLst/>
              </a:prstGeom>
              <a:solidFill>
                <a:srgbClr val="F2DC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" name="Rectangle 24">
                <a:extLst>
                  <a:ext uri="{FF2B5EF4-FFF2-40B4-BE49-F238E27FC236}">
                    <a16:creationId xmlns:a16="http://schemas.microsoft.com/office/drawing/2014/main" id="{F6E535E1-1327-46B7-814C-7F70AE6C6B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4" y="2549"/>
                <a:ext cx="1217" cy="204"/>
              </a:xfrm>
              <a:prstGeom prst="rect">
                <a:avLst/>
              </a:prstGeom>
              <a:solidFill>
                <a:srgbClr val="F2DC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" name="Rectangle 25">
                <a:extLst>
                  <a:ext uri="{FF2B5EF4-FFF2-40B4-BE49-F238E27FC236}">
                    <a16:creationId xmlns:a16="http://schemas.microsoft.com/office/drawing/2014/main" id="{9F52B9EA-0F24-491D-9B74-29D4131419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1" y="2549"/>
                <a:ext cx="1137" cy="204"/>
              </a:xfrm>
              <a:prstGeom prst="rect">
                <a:avLst/>
              </a:prstGeom>
              <a:solidFill>
                <a:srgbClr val="F2DC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" name="Rectangle 26">
                <a:extLst>
                  <a:ext uri="{FF2B5EF4-FFF2-40B4-BE49-F238E27FC236}">
                    <a16:creationId xmlns:a16="http://schemas.microsoft.com/office/drawing/2014/main" id="{A18A8449-E515-4F01-9F66-2C8CBEE8D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" y="3205"/>
                <a:ext cx="2828" cy="406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pic>
            <p:nvPicPr>
              <p:cNvPr id="1051" name="Picture 27">
                <a:extLst>
                  <a:ext uri="{FF2B5EF4-FFF2-40B4-BE49-F238E27FC236}">
                    <a16:creationId xmlns:a16="http://schemas.microsoft.com/office/drawing/2014/main" id="{B3604649-A6A4-4802-B626-C2CA88925E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" y="3208"/>
                <a:ext cx="2823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ectangle 28">
                <a:extLst>
                  <a:ext uri="{FF2B5EF4-FFF2-40B4-BE49-F238E27FC236}">
                    <a16:creationId xmlns:a16="http://schemas.microsoft.com/office/drawing/2014/main" id="{6CE11CBF-EBB4-46B1-9AE3-3CDA254E85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" y="3205"/>
                <a:ext cx="2828" cy="40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6" name="Rectangle 29">
                <a:extLst>
                  <a:ext uri="{FF2B5EF4-FFF2-40B4-BE49-F238E27FC236}">
                    <a16:creationId xmlns:a16="http://schemas.microsoft.com/office/drawing/2014/main" id="{64BA63D3-162B-4B47-9794-6F0A3BC788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8" y="3205"/>
                <a:ext cx="1220" cy="406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pic>
            <p:nvPicPr>
              <p:cNvPr id="1054" name="Picture 30">
                <a:extLst>
                  <a:ext uri="{FF2B5EF4-FFF2-40B4-BE49-F238E27FC236}">
                    <a16:creationId xmlns:a16="http://schemas.microsoft.com/office/drawing/2014/main" id="{80540A33-A93D-443B-9B1A-AC3B293A5C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4" y="3208"/>
                <a:ext cx="1217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Rectangle 31">
                <a:extLst>
                  <a:ext uri="{FF2B5EF4-FFF2-40B4-BE49-F238E27FC236}">
                    <a16:creationId xmlns:a16="http://schemas.microsoft.com/office/drawing/2014/main" id="{EB846459-D912-4A09-A83D-C1AB1D289F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8" y="3205"/>
                <a:ext cx="1220" cy="40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8" name="Rectangle 32">
                <a:extLst>
                  <a:ext uri="{FF2B5EF4-FFF2-40B4-BE49-F238E27FC236}">
                    <a16:creationId xmlns:a16="http://schemas.microsoft.com/office/drawing/2014/main" id="{77163AD8-12F8-4027-A701-56C52306C7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8" y="3205"/>
                <a:ext cx="1140" cy="406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pic>
            <p:nvPicPr>
              <p:cNvPr id="1057" name="Picture 33">
                <a:extLst>
                  <a:ext uri="{FF2B5EF4-FFF2-40B4-BE49-F238E27FC236}">
                    <a16:creationId xmlns:a16="http://schemas.microsoft.com/office/drawing/2014/main" id="{070DA901-0440-401E-A4C7-A65C6231A3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1" y="3208"/>
                <a:ext cx="1137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ectangle 34">
                <a:extLst>
                  <a:ext uri="{FF2B5EF4-FFF2-40B4-BE49-F238E27FC236}">
                    <a16:creationId xmlns:a16="http://schemas.microsoft.com/office/drawing/2014/main" id="{4DFDF771-272C-4C7F-9C3B-DBAF41BC96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8" y="3205"/>
                <a:ext cx="1140" cy="40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0" name="Rectangle 35">
                <a:extLst>
                  <a:ext uri="{FF2B5EF4-FFF2-40B4-BE49-F238E27FC236}">
                    <a16:creationId xmlns:a16="http://schemas.microsoft.com/office/drawing/2014/main" id="{4A7D53D2-9C81-41E3-97DC-4437E427CE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" y="3815"/>
                <a:ext cx="5182" cy="209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pic>
            <p:nvPicPr>
              <p:cNvPr id="1060" name="Picture 36">
                <a:extLst>
                  <a:ext uri="{FF2B5EF4-FFF2-40B4-BE49-F238E27FC236}">
                    <a16:creationId xmlns:a16="http://schemas.microsoft.com/office/drawing/2014/main" id="{077B4958-2A12-4FEA-8AE2-534174EE8C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" y="3816"/>
                <a:ext cx="5177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Rectangle 37">
                <a:extLst>
                  <a:ext uri="{FF2B5EF4-FFF2-40B4-BE49-F238E27FC236}">
                    <a16:creationId xmlns:a16="http://schemas.microsoft.com/office/drawing/2014/main" id="{7DA773B1-B0E0-4979-824F-B0EE39A01C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" y="3815"/>
                <a:ext cx="5182" cy="20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2" name="Line 38">
                <a:extLst>
                  <a:ext uri="{FF2B5EF4-FFF2-40B4-BE49-F238E27FC236}">
                    <a16:creationId xmlns:a16="http://schemas.microsoft.com/office/drawing/2014/main" id="{C90B896E-FBB6-4633-A957-9A6D7AC018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4" y="749"/>
                <a:ext cx="0" cy="531"/>
              </a:xfrm>
              <a:prstGeom prst="line">
                <a:avLst/>
              </a:prstGeom>
              <a:noFill/>
              <a:ln w="12700" cap="flat">
                <a:solidFill>
                  <a:srgbClr val="C050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3" name="Line 39">
                <a:extLst>
                  <a:ext uri="{FF2B5EF4-FFF2-40B4-BE49-F238E27FC236}">
                    <a16:creationId xmlns:a16="http://schemas.microsoft.com/office/drawing/2014/main" id="{9E50C0A3-87DD-4E68-B0F0-200B761215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4" y="1404"/>
                <a:ext cx="0" cy="212"/>
              </a:xfrm>
              <a:prstGeom prst="line">
                <a:avLst/>
              </a:prstGeom>
              <a:noFill/>
              <a:ln w="12700" cap="flat">
                <a:solidFill>
                  <a:srgbClr val="C050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4" name="Line 40">
                <a:extLst>
                  <a:ext uri="{FF2B5EF4-FFF2-40B4-BE49-F238E27FC236}">
                    <a16:creationId xmlns:a16="http://schemas.microsoft.com/office/drawing/2014/main" id="{9FFC3CDD-3D38-4376-8148-B4574F2DEB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4" y="2544"/>
                <a:ext cx="0" cy="213"/>
              </a:xfrm>
              <a:prstGeom prst="line">
                <a:avLst/>
              </a:prstGeom>
              <a:noFill/>
              <a:ln w="12700" cap="flat">
                <a:solidFill>
                  <a:srgbClr val="C050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5" name="Line 41">
                <a:extLst>
                  <a:ext uri="{FF2B5EF4-FFF2-40B4-BE49-F238E27FC236}">
                    <a16:creationId xmlns:a16="http://schemas.microsoft.com/office/drawing/2014/main" id="{725E7A3C-02F0-4966-AD4C-B0AB37995D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4" y="3204"/>
                <a:ext cx="0" cy="616"/>
              </a:xfrm>
              <a:prstGeom prst="line">
                <a:avLst/>
              </a:prstGeom>
              <a:noFill/>
              <a:ln w="12700" cap="flat">
                <a:solidFill>
                  <a:srgbClr val="C050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6" name="Line 42">
                <a:extLst>
                  <a:ext uri="{FF2B5EF4-FFF2-40B4-BE49-F238E27FC236}">
                    <a16:creationId xmlns:a16="http://schemas.microsoft.com/office/drawing/2014/main" id="{E8114877-DEFD-470A-9D57-6069B20D34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1" y="749"/>
                <a:ext cx="0" cy="531"/>
              </a:xfrm>
              <a:prstGeom prst="line">
                <a:avLst/>
              </a:prstGeom>
              <a:noFill/>
              <a:ln w="12700" cap="flat">
                <a:solidFill>
                  <a:srgbClr val="C050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7" name="Line 43">
                <a:extLst>
                  <a:ext uri="{FF2B5EF4-FFF2-40B4-BE49-F238E27FC236}">
                    <a16:creationId xmlns:a16="http://schemas.microsoft.com/office/drawing/2014/main" id="{F1BD3904-D36C-4274-A2AD-92AB1A24D6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1" y="1404"/>
                <a:ext cx="0" cy="212"/>
              </a:xfrm>
              <a:prstGeom prst="line">
                <a:avLst/>
              </a:prstGeom>
              <a:noFill/>
              <a:ln w="12700" cap="flat">
                <a:solidFill>
                  <a:srgbClr val="C050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8" name="Line 44">
                <a:extLst>
                  <a:ext uri="{FF2B5EF4-FFF2-40B4-BE49-F238E27FC236}">
                    <a16:creationId xmlns:a16="http://schemas.microsoft.com/office/drawing/2014/main" id="{4D61A1C8-C823-41A2-A553-24F9A6FA69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1" y="2544"/>
                <a:ext cx="0" cy="213"/>
              </a:xfrm>
              <a:prstGeom prst="line">
                <a:avLst/>
              </a:prstGeom>
              <a:noFill/>
              <a:ln w="12700" cap="flat">
                <a:solidFill>
                  <a:srgbClr val="C050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9" name="Line 45">
                <a:extLst>
                  <a:ext uri="{FF2B5EF4-FFF2-40B4-BE49-F238E27FC236}">
                    <a16:creationId xmlns:a16="http://schemas.microsoft.com/office/drawing/2014/main" id="{C63D5E90-0BD6-4973-91F3-E171AF4E34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1" y="3204"/>
                <a:ext cx="0" cy="616"/>
              </a:xfrm>
              <a:prstGeom prst="line">
                <a:avLst/>
              </a:prstGeom>
              <a:noFill/>
              <a:ln w="12700" cap="flat">
                <a:solidFill>
                  <a:srgbClr val="C050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0" name="Line 46">
                <a:extLst>
                  <a:ext uri="{FF2B5EF4-FFF2-40B4-BE49-F238E27FC236}">
                    <a16:creationId xmlns:a16="http://schemas.microsoft.com/office/drawing/2014/main" id="{4768F828-CBD9-4CF4-9513-F3A199DE41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" y="1036"/>
                <a:ext cx="5185" cy="0"/>
              </a:xfrm>
              <a:prstGeom prst="line">
                <a:avLst/>
              </a:prstGeom>
              <a:noFill/>
              <a:ln w="26988" cap="flat">
                <a:solidFill>
                  <a:srgbClr val="C050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1" name="Line 47">
                <a:extLst>
                  <a:ext uri="{FF2B5EF4-FFF2-40B4-BE49-F238E27FC236}">
                    <a16:creationId xmlns:a16="http://schemas.microsoft.com/office/drawing/2014/main" id="{53BEAB93-C910-4A04-8B97-5EB3FCFDBA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" y="1276"/>
                <a:ext cx="5185" cy="0"/>
              </a:xfrm>
              <a:prstGeom prst="line">
                <a:avLst/>
              </a:prstGeom>
              <a:noFill/>
              <a:ln w="12700" cap="flat">
                <a:solidFill>
                  <a:srgbClr val="C050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2" name="Line 48">
                <a:extLst>
                  <a:ext uri="{FF2B5EF4-FFF2-40B4-BE49-F238E27FC236}">
                    <a16:creationId xmlns:a16="http://schemas.microsoft.com/office/drawing/2014/main" id="{E379B7BE-930B-4604-80B1-865C3AA376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" y="1408"/>
                <a:ext cx="5185" cy="0"/>
              </a:xfrm>
              <a:prstGeom prst="line">
                <a:avLst/>
              </a:prstGeom>
              <a:noFill/>
              <a:ln w="12700" cap="flat">
                <a:solidFill>
                  <a:srgbClr val="C050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3" name="Line 49">
                <a:extLst>
                  <a:ext uri="{FF2B5EF4-FFF2-40B4-BE49-F238E27FC236}">
                    <a16:creationId xmlns:a16="http://schemas.microsoft.com/office/drawing/2014/main" id="{4E20952F-A142-494A-9985-B350961E71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" y="1612"/>
                <a:ext cx="5185" cy="0"/>
              </a:xfrm>
              <a:prstGeom prst="line">
                <a:avLst/>
              </a:prstGeom>
              <a:noFill/>
              <a:ln w="12700" cap="flat">
                <a:solidFill>
                  <a:srgbClr val="C050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" name="Line 50">
                <a:extLst>
                  <a:ext uri="{FF2B5EF4-FFF2-40B4-BE49-F238E27FC236}">
                    <a16:creationId xmlns:a16="http://schemas.microsoft.com/office/drawing/2014/main" id="{E9037963-016D-4DC2-AAEC-87DF718D92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" y="2148"/>
                <a:ext cx="5185" cy="0"/>
              </a:xfrm>
              <a:prstGeom prst="line">
                <a:avLst/>
              </a:prstGeom>
              <a:noFill/>
              <a:ln w="12700" cap="flat">
                <a:solidFill>
                  <a:srgbClr val="C050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5" name="Line 51">
                <a:extLst>
                  <a:ext uri="{FF2B5EF4-FFF2-40B4-BE49-F238E27FC236}">
                    <a16:creationId xmlns:a16="http://schemas.microsoft.com/office/drawing/2014/main" id="{64059FDB-9766-43CF-9B05-467439AEBC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" y="2549"/>
                <a:ext cx="5185" cy="0"/>
              </a:xfrm>
              <a:prstGeom prst="line">
                <a:avLst/>
              </a:prstGeom>
              <a:noFill/>
              <a:ln w="12700" cap="flat">
                <a:solidFill>
                  <a:srgbClr val="C050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6" name="Line 52">
                <a:extLst>
                  <a:ext uri="{FF2B5EF4-FFF2-40B4-BE49-F238E27FC236}">
                    <a16:creationId xmlns:a16="http://schemas.microsoft.com/office/drawing/2014/main" id="{8BEB492B-7D9E-47C1-8A8F-F3FF2BDA6E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" y="2753"/>
                <a:ext cx="5185" cy="0"/>
              </a:xfrm>
              <a:prstGeom prst="line">
                <a:avLst/>
              </a:prstGeom>
              <a:noFill/>
              <a:ln w="12700" cap="flat">
                <a:solidFill>
                  <a:srgbClr val="C050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7" name="Line 53">
                <a:extLst>
                  <a:ext uri="{FF2B5EF4-FFF2-40B4-BE49-F238E27FC236}">
                    <a16:creationId xmlns:a16="http://schemas.microsoft.com/office/drawing/2014/main" id="{886415F2-E2E7-43BC-ABC2-8F32036400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" y="2957"/>
                <a:ext cx="5185" cy="0"/>
              </a:xfrm>
              <a:prstGeom prst="line">
                <a:avLst/>
              </a:prstGeom>
              <a:noFill/>
              <a:ln w="12700" cap="flat">
                <a:solidFill>
                  <a:srgbClr val="C050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8" name="Line 54">
                <a:extLst>
                  <a:ext uri="{FF2B5EF4-FFF2-40B4-BE49-F238E27FC236}">
                    <a16:creationId xmlns:a16="http://schemas.microsoft.com/office/drawing/2014/main" id="{BAB9001A-09AF-4428-BF0E-1B6D6AC22B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" y="3208"/>
                <a:ext cx="5185" cy="0"/>
              </a:xfrm>
              <a:prstGeom prst="line">
                <a:avLst/>
              </a:prstGeom>
              <a:noFill/>
              <a:ln w="12700" cap="flat">
                <a:solidFill>
                  <a:srgbClr val="C050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9" name="Line 55">
                <a:extLst>
                  <a:ext uri="{FF2B5EF4-FFF2-40B4-BE49-F238E27FC236}">
                    <a16:creationId xmlns:a16="http://schemas.microsoft.com/office/drawing/2014/main" id="{A19FBF89-47B7-4B4F-8B2A-7D8CB3BDF2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" y="3611"/>
                <a:ext cx="5185" cy="0"/>
              </a:xfrm>
              <a:prstGeom prst="line">
                <a:avLst/>
              </a:prstGeom>
              <a:noFill/>
              <a:ln w="12700" cap="flat">
                <a:solidFill>
                  <a:srgbClr val="C050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0" name="Line 56">
                <a:extLst>
                  <a:ext uri="{FF2B5EF4-FFF2-40B4-BE49-F238E27FC236}">
                    <a16:creationId xmlns:a16="http://schemas.microsoft.com/office/drawing/2014/main" id="{8A6D06A8-2B15-4D3D-8A44-3307B8F0EE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" y="3816"/>
                <a:ext cx="5185" cy="0"/>
              </a:xfrm>
              <a:prstGeom prst="line">
                <a:avLst/>
              </a:prstGeom>
              <a:noFill/>
              <a:ln w="12700" cap="flat">
                <a:solidFill>
                  <a:srgbClr val="C050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1" name="Line 57">
                <a:extLst>
                  <a:ext uri="{FF2B5EF4-FFF2-40B4-BE49-F238E27FC236}">
                    <a16:creationId xmlns:a16="http://schemas.microsoft.com/office/drawing/2014/main" id="{3C3C704D-183D-4B85-8DA3-34D31F29A4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" y="4020"/>
                <a:ext cx="5185" cy="0"/>
              </a:xfrm>
              <a:prstGeom prst="line">
                <a:avLst/>
              </a:prstGeom>
              <a:noFill/>
              <a:ln w="12700" cap="flat">
                <a:solidFill>
                  <a:srgbClr val="C050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2" name="Line 58">
                <a:extLst>
                  <a:ext uri="{FF2B5EF4-FFF2-40B4-BE49-F238E27FC236}">
                    <a16:creationId xmlns:a16="http://schemas.microsoft.com/office/drawing/2014/main" id="{2B2E062F-3714-4B59-8FD4-C9BD400F9B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" y="749"/>
                <a:ext cx="0" cy="3479"/>
              </a:xfrm>
              <a:prstGeom prst="line">
                <a:avLst/>
              </a:prstGeom>
              <a:noFill/>
              <a:ln w="12700" cap="flat">
                <a:solidFill>
                  <a:srgbClr val="C050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3" name="Line 59">
                <a:extLst>
                  <a:ext uri="{FF2B5EF4-FFF2-40B4-BE49-F238E27FC236}">
                    <a16:creationId xmlns:a16="http://schemas.microsoft.com/office/drawing/2014/main" id="{BB28209F-0227-443C-8958-2417448BB7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88" y="749"/>
                <a:ext cx="0" cy="3479"/>
              </a:xfrm>
              <a:prstGeom prst="line">
                <a:avLst/>
              </a:prstGeom>
              <a:noFill/>
              <a:ln w="12700" cap="flat">
                <a:solidFill>
                  <a:srgbClr val="C050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4" name="Line 60">
                <a:extLst>
                  <a:ext uri="{FF2B5EF4-FFF2-40B4-BE49-F238E27FC236}">
                    <a16:creationId xmlns:a16="http://schemas.microsoft.com/office/drawing/2014/main" id="{EC67E91B-BA22-4820-A126-798D3887A0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" y="754"/>
                <a:ext cx="5185" cy="0"/>
              </a:xfrm>
              <a:prstGeom prst="line">
                <a:avLst/>
              </a:prstGeom>
              <a:noFill/>
              <a:ln w="12700" cap="flat">
                <a:solidFill>
                  <a:srgbClr val="C050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5" name="Line 61">
                <a:extLst>
                  <a:ext uri="{FF2B5EF4-FFF2-40B4-BE49-F238E27FC236}">
                    <a16:creationId xmlns:a16="http://schemas.microsoft.com/office/drawing/2014/main" id="{DB0897E2-2E07-4744-992D-409F95962D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" y="4224"/>
                <a:ext cx="5185" cy="0"/>
              </a:xfrm>
              <a:prstGeom prst="line">
                <a:avLst/>
              </a:prstGeom>
              <a:noFill/>
              <a:ln w="12700" cap="flat">
                <a:solidFill>
                  <a:srgbClr val="C0504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6" name="Rectangle 62">
                <a:extLst>
                  <a:ext uri="{FF2B5EF4-FFF2-40B4-BE49-F238E27FC236}">
                    <a16:creationId xmlns:a16="http://schemas.microsoft.com/office/drawing/2014/main" id="{4FEF5B98-9FCD-4902-B805-0D5E673606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" y="757"/>
                <a:ext cx="382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Činnost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" name="Rectangle 63">
                <a:extLst>
                  <a:ext uri="{FF2B5EF4-FFF2-40B4-BE49-F238E27FC236}">
                    <a16:creationId xmlns:a16="http://schemas.microsoft.com/office/drawing/2014/main" id="{2F9137EE-C96C-4D16-8EDC-44975CEBA4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1" y="768"/>
                <a:ext cx="1238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Max. počet pracovních dnů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" name="Rectangle 64">
                <a:extLst>
                  <a:ext uri="{FF2B5EF4-FFF2-40B4-BE49-F238E27FC236}">
                    <a16:creationId xmlns:a16="http://schemas.microsoft.com/office/drawing/2014/main" id="{B4BC1DEB-314F-40A4-BD7B-E1A566628B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8" y="768"/>
                <a:ext cx="567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Max. počet 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" name="Rectangle 65">
                <a:extLst>
                  <a:ext uri="{FF2B5EF4-FFF2-40B4-BE49-F238E27FC236}">
                    <a16:creationId xmlns:a16="http://schemas.microsoft.com/office/drawing/2014/main" id="{03D5869A-D8BC-4DFB-BAC1-5050F48410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4" y="768"/>
                <a:ext cx="55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pracovních 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" name="Freeform 66">
                <a:extLst>
                  <a:ext uri="{FF2B5EF4-FFF2-40B4-BE49-F238E27FC236}">
                    <a16:creationId xmlns:a16="http://schemas.microsoft.com/office/drawing/2014/main" id="{68F33F7B-CB6B-41E9-A40B-E37F5EBD64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2" y="871"/>
                <a:ext cx="462" cy="6"/>
              </a:xfrm>
              <a:custGeom>
                <a:avLst/>
                <a:gdLst>
                  <a:gd name="T0" fmla="*/ 0 w 462"/>
                  <a:gd name="T1" fmla="*/ 0 h 6"/>
                  <a:gd name="T2" fmla="*/ 231 w 462"/>
                  <a:gd name="T3" fmla="*/ 0 h 6"/>
                  <a:gd name="T4" fmla="*/ 462 w 462"/>
                  <a:gd name="T5" fmla="*/ 0 h 6"/>
                  <a:gd name="T6" fmla="*/ 462 w 462"/>
                  <a:gd name="T7" fmla="*/ 6 h 6"/>
                  <a:gd name="T8" fmla="*/ 231 w 462"/>
                  <a:gd name="T9" fmla="*/ 6 h 6"/>
                  <a:gd name="T10" fmla="*/ 0 w 462"/>
                  <a:gd name="T11" fmla="*/ 6 h 6"/>
                  <a:gd name="T12" fmla="*/ 0 w 46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2" h="6">
                    <a:moveTo>
                      <a:pt x="0" y="0"/>
                    </a:moveTo>
                    <a:lnTo>
                      <a:pt x="231" y="0"/>
                    </a:lnTo>
                    <a:lnTo>
                      <a:pt x="462" y="0"/>
                    </a:lnTo>
                    <a:lnTo>
                      <a:pt x="462" y="6"/>
                    </a:lnTo>
                    <a:lnTo>
                      <a:pt x="231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1" name="Rectangle 67">
                <a:extLst>
                  <a:ext uri="{FF2B5EF4-FFF2-40B4-BE49-F238E27FC236}">
                    <a16:creationId xmlns:a16="http://schemas.microsoft.com/office/drawing/2014/main" id="{91FDC624-4E1C-45D2-9DD0-1B89BC6B84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4" y="905"/>
                <a:ext cx="246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dnů 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" name="Rectangle 68">
                <a:extLst>
                  <a:ext uri="{FF2B5EF4-FFF2-40B4-BE49-F238E27FC236}">
                    <a16:creationId xmlns:a16="http://schemas.microsoft.com/office/drawing/2014/main" id="{6FBD53C7-1FC9-4B8A-BB38-7EF7DB6298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9" y="905"/>
                <a:ext cx="677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od předložení 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" name="Rectangle 69">
                <a:extLst>
                  <a:ext uri="{FF2B5EF4-FFF2-40B4-BE49-F238E27FC236}">
                    <a16:creationId xmlns:a16="http://schemas.microsoft.com/office/drawing/2014/main" id="{41208337-1B4F-4EA8-A7D0-70BDB53556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0" y="905"/>
                <a:ext cx="216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ŽoP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24" name="Rectangle 70">
                <a:extLst>
                  <a:ext uri="{FF2B5EF4-FFF2-40B4-BE49-F238E27FC236}">
                    <a16:creationId xmlns:a16="http://schemas.microsoft.com/office/drawing/2014/main" id="{88E1CB67-3A7D-4D41-97AD-9D427FC41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1" y="1006"/>
                <a:ext cx="18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25" name="Rectangle 71">
                <a:extLst>
                  <a:ext uri="{FF2B5EF4-FFF2-40B4-BE49-F238E27FC236}">
                    <a16:creationId xmlns:a16="http://schemas.microsoft.com/office/drawing/2014/main" id="{8025AE47-BEF6-4EEA-841D-AF1666CC42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" y="1052"/>
                <a:ext cx="542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Předložení 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26" name="Rectangle 72">
                <a:extLst>
                  <a:ext uri="{FF2B5EF4-FFF2-40B4-BE49-F238E27FC236}">
                    <a16:creationId xmlns:a16="http://schemas.microsoft.com/office/drawing/2014/main" id="{3ACCE143-EE91-469C-B6E9-68EA5D614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" y="1052"/>
                <a:ext cx="21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ŽoP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27" name="Rectangle 73">
                <a:extLst>
                  <a:ext uri="{FF2B5EF4-FFF2-40B4-BE49-F238E27FC236}">
                    <a16:creationId xmlns:a16="http://schemas.microsoft.com/office/drawing/2014/main" id="{19E05C6C-DE4E-459F-A9E1-C70667EC35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6" y="1052"/>
                <a:ext cx="1239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na CRR od ukončení etapy. 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28" name="Rectangle 74">
                <a:extLst>
                  <a:ext uri="{FF2B5EF4-FFF2-40B4-BE49-F238E27FC236}">
                    <a16:creationId xmlns:a16="http://schemas.microsoft.com/office/drawing/2014/main" id="{0761CFA4-1323-47B8-81CC-FB52CBFCEE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2" y="1052"/>
                <a:ext cx="16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29" name="Rectangle 75">
                <a:extLst>
                  <a:ext uri="{FF2B5EF4-FFF2-40B4-BE49-F238E27FC236}">
                    <a16:creationId xmlns:a16="http://schemas.microsoft.com/office/drawing/2014/main" id="{7B1BB798-8882-42FA-BB9B-D1315321E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3" y="1052"/>
                <a:ext cx="16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__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31" name="Rectangle 76">
                <a:extLst>
                  <a:ext uri="{FF2B5EF4-FFF2-40B4-BE49-F238E27FC236}">
                    <a16:creationId xmlns:a16="http://schemas.microsoft.com/office/drawing/2014/main" id="{AE30AB2C-ABAB-476D-8174-32E5F4F8D2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" y="1424"/>
                <a:ext cx="1109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Administrativní ověření </a:t>
                </a:r>
                <a:endParaRPr kumimoji="0" lang="cs-CZ" altLang="cs-CZ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32" name="Rectangle 77">
                <a:extLst>
                  <a:ext uri="{FF2B5EF4-FFF2-40B4-BE49-F238E27FC236}">
                    <a16:creationId xmlns:a16="http://schemas.microsoft.com/office/drawing/2014/main" id="{E7F4DB51-2D67-450F-BF4A-6A4E0E4584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4" y="1424"/>
                <a:ext cx="21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ŽoP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34" name="Rectangle 78">
                <a:extLst>
                  <a:ext uri="{FF2B5EF4-FFF2-40B4-BE49-F238E27FC236}">
                    <a16:creationId xmlns:a16="http://schemas.microsoft.com/office/drawing/2014/main" id="{6C8CE311-B7D3-4FE3-B7EA-B75A942D7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6" y="1424"/>
                <a:ext cx="364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na CRR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35" name="Rectangle 79">
                <a:extLst>
                  <a:ext uri="{FF2B5EF4-FFF2-40B4-BE49-F238E27FC236}">
                    <a16:creationId xmlns:a16="http://schemas.microsoft.com/office/drawing/2014/main" id="{F0CF87A5-88E1-41C3-9652-90A2108F4F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2" y="1424"/>
                <a:ext cx="16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37" name="Rectangle 80">
                <a:extLst>
                  <a:ext uri="{FF2B5EF4-FFF2-40B4-BE49-F238E27FC236}">
                    <a16:creationId xmlns:a16="http://schemas.microsoft.com/office/drawing/2014/main" id="{D1058A29-8A43-45E0-902F-B7627A969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3" y="1424"/>
                <a:ext cx="16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38" name="Rectangle 81">
                <a:extLst>
                  <a:ext uri="{FF2B5EF4-FFF2-40B4-BE49-F238E27FC236}">
                    <a16:creationId xmlns:a16="http://schemas.microsoft.com/office/drawing/2014/main" id="{5C8CCB94-35A6-4F84-94B8-213DB45CF0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" y="1628"/>
                <a:ext cx="42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Příjemce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0" name="Rectangle 82">
                <a:extLst>
                  <a:ext uri="{FF2B5EF4-FFF2-40B4-BE49-F238E27FC236}">
                    <a16:creationId xmlns:a16="http://schemas.microsoft.com/office/drawing/2014/main" id="{5E979FAA-2A9A-4126-B191-E8F03C1803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1628"/>
                <a:ext cx="29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může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1" name="Rectangle 83">
                <a:extLst>
                  <a:ext uri="{FF2B5EF4-FFF2-40B4-BE49-F238E27FC236}">
                    <a16:creationId xmlns:a16="http://schemas.microsoft.com/office/drawing/2014/main" id="{A65FF1A0-DEA6-4DAF-A134-6CE117D593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8" y="1628"/>
                <a:ext cx="191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být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3" name="Rectangle 84">
                <a:extLst>
                  <a:ext uri="{FF2B5EF4-FFF2-40B4-BE49-F238E27FC236}">
                    <a16:creationId xmlns:a16="http://schemas.microsoft.com/office/drawing/2014/main" id="{AC6DA0C8-BB42-4BAE-BC2A-FDD8244A0D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2" y="1628"/>
                <a:ext cx="10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v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4" name="Rectangle 85">
                <a:extLst>
                  <a:ext uri="{FF2B5EF4-FFF2-40B4-BE49-F238E27FC236}">
                    <a16:creationId xmlns:a16="http://schemas.microsoft.com/office/drawing/2014/main" id="{25447694-CACD-4BAF-B2B8-FEA3D8F81B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6" y="1628"/>
                <a:ext cx="419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průběhu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6" name="Rectangle 86">
                <a:extLst>
                  <a:ext uri="{FF2B5EF4-FFF2-40B4-BE49-F238E27FC236}">
                    <a16:creationId xmlns:a16="http://schemas.microsoft.com/office/drawing/2014/main" id="{C0520F24-9532-4927-953C-7C42134F89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9" y="1628"/>
                <a:ext cx="807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administrativního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7" name="Rectangle 87">
                <a:extLst>
                  <a:ext uri="{FF2B5EF4-FFF2-40B4-BE49-F238E27FC236}">
                    <a16:creationId xmlns:a16="http://schemas.microsoft.com/office/drawing/2014/main" id="{987CFB93-6DA6-4BB0-ADED-1382D7AC07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3" y="1628"/>
                <a:ext cx="37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ověření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8" name="Rectangle 88">
                <a:extLst>
                  <a:ext uri="{FF2B5EF4-FFF2-40B4-BE49-F238E27FC236}">
                    <a16:creationId xmlns:a16="http://schemas.microsoft.com/office/drawing/2014/main" id="{A91B2EB4-7CC8-48D7-BDCE-E64372989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9" y="1628"/>
                <a:ext cx="216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ZoR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9" name="Rectangle 89">
                <a:extLst>
                  <a:ext uri="{FF2B5EF4-FFF2-40B4-BE49-F238E27FC236}">
                    <a16:creationId xmlns:a16="http://schemas.microsoft.com/office/drawing/2014/main" id="{2E0D13AA-EF31-47C9-83DB-299AC28EA7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4" y="1628"/>
                <a:ext cx="10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0" name="Rectangle 90">
                <a:extLst>
                  <a:ext uri="{FF2B5EF4-FFF2-40B4-BE49-F238E27FC236}">
                    <a16:creationId xmlns:a16="http://schemas.microsoft.com/office/drawing/2014/main" id="{45FB9EDF-7D30-4459-AA25-2E70BB9CA6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" y="1628"/>
                <a:ext cx="21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ŽoP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2" name="Rectangle 91">
                <a:extLst>
                  <a:ext uri="{FF2B5EF4-FFF2-40B4-BE49-F238E27FC236}">
                    <a16:creationId xmlns:a16="http://schemas.microsoft.com/office/drawing/2014/main" id="{72121F59-EF23-4216-BB7C-56BF8B9597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7" y="1628"/>
                <a:ext cx="34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vyzván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3" name="Rectangle 92">
                <a:extLst>
                  <a:ext uri="{FF2B5EF4-FFF2-40B4-BE49-F238E27FC236}">
                    <a16:creationId xmlns:a16="http://schemas.microsoft.com/office/drawing/2014/main" id="{61FA3D1A-2FED-40E1-8DE2-5D39B17F1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2" y="1628"/>
                <a:ext cx="10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k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5" name="Rectangle 93">
                <a:extLst>
                  <a:ext uri="{FF2B5EF4-FFF2-40B4-BE49-F238E27FC236}">
                    <a16:creationId xmlns:a16="http://schemas.microsoft.com/office/drawing/2014/main" id="{FA744576-293E-4052-BDF6-DD246F43C5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6" y="1628"/>
                <a:ext cx="432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doplnění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6" name="Rectangle 94">
                <a:extLst>
                  <a:ext uri="{FF2B5EF4-FFF2-40B4-BE49-F238E27FC236}">
                    <a16:creationId xmlns:a16="http://schemas.microsoft.com/office/drawing/2014/main" id="{DF1934B8-6C46-4344-8602-79891EF7D9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2" y="1628"/>
                <a:ext cx="216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ZoR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8" name="Rectangle 95">
                <a:extLst>
                  <a:ext uri="{FF2B5EF4-FFF2-40B4-BE49-F238E27FC236}">
                    <a16:creationId xmlns:a16="http://schemas.microsoft.com/office/drawing/2014/main" id="{7C6972C3-C655-47B3-8991-41CF893361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1" y="1628"/>
                <a:ext cx="104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9" name="Rectangle 96">
                <a:extLst>
                  <a:ext uri="{FF2B5EF4-FFF2-40B4-BE49-F238E27FC236}">
                    <a16:creationId xmlns:a16="http://schemas.microsoft.com/office/drawing/2014/main" id="{570F1543-A410-4302-9AFF-AD73647CC4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5" y="1628"/>
                <a:ext cx="21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ŽoP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1" name="Rectangle 97">
                <a:extLst>
                  <a:ext uri="{FF2B5EF4-FFF2-40B4-BE49-F238E27FC236}">
                    <a16:creationId xmlns:a16="http://schemas.microsoft.com/office/drawing/2014/main" id="{6D773348-CEDD-422A-A457-9F419FB0C2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3" y="1628"/>
                <a:ext cx="53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(maximální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2" name="Rectangle 98">
                <a:extLst>
                  <a:ext uri="{FF2B5EF4-FFF2-40B4-BE49-F238E27FC236}">
                    <a16:creationId xmlns:a16="http://schemas.microsoft.com/office/drawing/2014/main" id="{E5BA7A8A-ABA1-442B-B40E-E238A9434D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2" y="1628"/>
                <a:ext cx="277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lhůta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3" name="Rectangle 99">
                <a:extLst>
                  <a:ext uri="{FF2B5EF4-FFF2-40B4-BE49-F238E27FC236}">
                    <a16:creationId xmlns:a16="http://schemas.microsoft.com/office/drawing/2014/main" id="{A0C44DC8-A615-4D0F-8292-E32E3CCC50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6" y="1628"/>
                <a:ext cx="104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k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4" name="Rectangle 100">
                <a:extLst>
                  <a:ext uri="{FF2B5EF4-FFF2-40B4-BE49-F238E27FC236}">
                    <a16:creationId xmlns:a16="http://schemas.microsoft.com/office/drawing/2014/main" id="{1A97708A-C19F-4093-84D4-651262BDB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0" y="1628"/>
                <a:ext cx="431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doplnění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5" name="Rectangle 101">
                <a:extLst>
                  <a:ext uri="{FF2B5EF4-FFF2-40B4-BE49-F238E27FC236}">
                    <a16:creationId xmlns:a16="http://schemas.microsoft.com/office/drawing/2014/main" id="{FFED61DC-8900-45D2-AC51-FF056AC40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6" y="1628"/>
                <a:ext cx="129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je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6" name="Rectangle 102">
                <a:extLst>
                  <a:ext uri="{FF2B5EF4-FFF2-40B4-BE49-F238E27FC236}">
                    <a16:creationId xmlns:a16="http://schemas.microsoft.com/office/drawing/2014/main" id="{BB28A4FF-289B-4ECC-B014-5AE5F5D7E7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" y="1762"/>
                <a:ext cx="492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stanovena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7" name="Rectangle 103">
                <a:extLst>
                  <a:ext uri="{FF2B5EF4-FFF2-40B4-BE49-F238E27FC236}">
                    <a16:creationId xmlns:a16="http://schemas.microsoft.com/office/drawing/2014/main" id="{5EB2C1B5-E652-4255-B9FC-D099D9866F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" y="1762"/>
                <a:ext cx="105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v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8" name="Rectangle 104">
                <a:extLst>
                  <a:ext uri="{FF2B5EF4-FFF2-40B4-BE49-F238E27FC236}">
                    <a16:creationId xmlns:a16="http://schemas.microsoft.com/office/drawing/2014/main" id="{F48B10A0-29BC-4D8F-9C01-24D2DC2B4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" y="1762"/>
                <a:ext cx="369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zaslané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9" name="Rectangle 105">
                <a:extLst>
                  <a:ext uri="{FF2B5EF4-FFF2-40B4-BE49-F238E27FC236}">
                    <a16:creationId xmlns:a16="http://schemas.microsoft.com/office/drawing/2014/main" id="{50316F53-ED3D-4DA2-989F-BCF2DAB85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0" y="1762"/>
                <a:ext cx="321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výzvě)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0" name="Rectangle 106">
                <a:extLst>
                  <a:ext uri="{FF2B5EF4-FFF2-40B4-BE49-F238E27FC236}">
                    <a16:creationId xmlns:a16="http://schemas.microsoft.com/office/drawing/2014/main" id="{76D120B2-08A0-4920-9EB8-4298E62658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7" y="1762"/>
                <a:ext cx="8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;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1" name="Rectangle 107">
                <a:extLst>
                  <a:ext uri="{FF2B5EF4-FFF2-40B4-BE49-F238E27FC236}">
                    <a16:creationId xmlns:a16="http://schemas.microsoft.com/office/drawing/2014/main" id="{28B02933-4E38-40DB-B6B3-BF09D88E58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9" y="1762"/>
                <a:ext cx="301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</a:rPr>
                  <a:t>počet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2" name="Rectangle 108">
                <a:extLst>
                  <a:ext uri="{FF2B5EF4-FFF2-40B4-BE49-F238E27FC236}">
                    <a16:creationId xmlns:a16="http://schemas.microsoft.com/office/drawing/2014/main" id="{2D1F49C5-3E9C-43EF-BFC2-806DD9882B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0" y="1762"/>
                <a:ext cx="302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</a:rPr>
                  <a:t>výzev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3" name="Rectangle 109">
                <a:extLst>
                  <a:ext uri="{FF2B5EF4-FFF2-40B4-BE49-F238E27FC236}">
                    <a16:creationId xmlns:a16="http://schemas.microsoft.com/office/drawing/2014/main" id="{068BCD9D-40CF-4D76-A6B5-6DD68DB7A2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" y="1762"/>
                <a:ext cx="499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</a:rPr>
                  <a:t>zasílaných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4" name="Rectangle 110">
                <a:extLst>
                  <a:ext uri="{FF2B5EF4-FFF2-40B4-BE49-F238E27FC236}">
                    <a16:creationId xmlns:a16="http://schemas.microsoft.com/office/drawing/2014/main" id="{A0BAEE81-3FBA-4494-80C5-73BD15318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0" y="1762"/>
                <a:ext cx="407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</a:rPr>
                  <a:t>příjemci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5" name="Rectangle 111">
                <a:extLst>
                  <a:ext uri="{FF2B5EF4-FFF2-40B4-BE49-F238E27FC236}">
                    <a16:creationId xmlns:a16="http://schemas.microsoft.com/office/drawing/2014/main" id="{8DA7A72B-F0D4-4409-982A-ABEFD44FE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0" y="1762"/>
                <a:ext cx="105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</a:rPr>
                  <a:t>k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6" name="Rectangle 112">
                <a:extLst>
                  <a:ext uri="{FF2B5EF4-FFF2-40B4-BE49-F238E27FC236}">
                    <a16:creationId xmlns:a16="http://schemas.microsoft.com/office/drawing/2014/main" id="{CE995B97-983B-4984-A836-BC4AA1D882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6" y="1762"/>
                <a:ext cx="438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</a:rPr>
                  <a:t>doplnění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7" name="Rectangle 113">
                <a:extLst>
                  <a:ext uri="{FF2B5EF4-FFF2-40B4-BE49-F238E27FC236}">
                    <a16:creationId xmlns:a16="http://schemas.microsoft.com/office/drawing/2014/main" id="{C009FB49-3A04-4286-A0DD-A8764659A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3" y="1762"/>
                <a:ext cx="13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</a:rPr>
                  <a:t>je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8" name="Rectangle 114">
                <a:extLst>
                  <a:ext uri="{FF2B5EF4-FFF2-40B4-BE49-F238E27FC236}">
                    <a16:creationId xmlns:a16="http://schemas.microsoft.com/office/drawing/2014/main" id="{917D579A-0F3F-46D9-922D-E48D676254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4" y="1762"/>
                <a:ext cx="585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</a:rPr>
                  <a:t>neomezený,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9" name="Rectangle 115">
                <a:extLst>
                  <a:ext uri="{FF2B5EF4-FFF2-40B4-BE49-F238E27FC236}">
                    <a16:creationId xmlns:a16="http://schemas.microsoft.com/office/drawing/2014/main" id="{D2749AC9-12E4-4B0B-A68D-26C1EBD3A5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4" y="1762"/>
                <a:ext cx="431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</a:rPr>
                  <a:t>nicméně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0" name="Rectangle 116">
                <a:extLst>
                  <a:ext uri="{FF2B5EF4-FFF2-40B4-BE49-F238E27FC236}">
                    <a16:creationId xmlns:a16="http://schemas.microsoft.com/office/drawing/2014/main" id="{74203BB8-2E7C-4FE8-B33A-FE328CEE1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2" y="1762"/>
                <a:ext cx="388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</a:rPr>
                  <a:t>celková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1" name="Rectangle 117">
                <a:extLst>
                  <a:ext uri="{FF2B5EF4-FFF2-40B4-BE49-F238E27FC236}">
                    <a16:creationId xmlns:a16="http://schemas.microsoft.com/office/drawing/2014/main" id="{8C2B6FAC-02FC-4AF7-BF21-B2D323B3BA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3" y="1762"/>
                <a:ext cx="284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</a:rPr>
                  <a:t>lhůta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2" name="Rectangle 118">
                <a:extLst>
                  <a:ext uri="{FF2B5EF4-FFF2-40B4-BE49-F238E27FC236}">
                    <a16:creationId xmlns:a16="http://schemas.microsoft.com/office/drawing/2014/main" id="{C18BC732-FD9C-4147-ABCF-43A03F0D53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0" y="1762"/>
                <a:ext cx="104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</a:rPr>
                  <a:t>k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3" name="Rectangle 119">
                <a:extLst>
                  <a:ext uri="{FF2B5EF4-FFF2-40B4-BE49-F238E27FC236}">
                    <a16:creationId xmlns:a16="http://schemas.microsoft.com/office/drawing/2014/main" id="{CE89B657-B402-456F-9E82-2B29C8EE1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6" y="1762"/>
                <a:ext cx="437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</a:rPr>
                  <a:t>doplnění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4" name="Rectangle 120">
                <a:extLst>
                  <a:ext uri="{FF2B5EF4-FFF2-40B4-BE49-F238E27FC236}">
                    <a16:creationId xmlns:a16="http://schemas.microsoft.com/office/drawing/2014/main" id="{2B41C7FF-656E-41F5-A737-F34B3A5C7E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" y="1899"/>
                <a:ext cx="32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</a:rPr>
                  <a:t>nesmí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5" name="Rectangle 121">
                <a:extLst>
                  <a:ext uri="{FF2B5EF4-FFF2-40B4-BE49-F238E27FC236}">
                    <a16:creationId xmlns:a16="http://schemas.microsoft.com/office/drawing/2014/main" id="{B0297910-94F3-4B0D-AFB7-D210B8973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" y="1899"/>
                <a:ext cx="148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</a:rPr>
                  <a:t>ze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6" name="Rectangle 122">
                <a:extLst>
                  <a:ext uri="{FF2B5EF4-FFF2-40B4-BE49-F238E27FC236}">
                    <a16:creationId xmlns:a16="http://schemas.microsoft.com/office/drawing/2014/main" id="{48E9668D-950A-48BE-9EC9-E635D861C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" y="1899"/>
                <a:ext cx="327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</a:rPr>
                  <a:t>strany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7" name="Rectangle 123">
                <a:extLst>
                  <a:ext uri="{FF2B5EF4-FFF2-40B4-BE49-F238E27FC236}">
                    <a16:creationId xmlns:a16="http://schemas.microsoft.com/office/drawing/2014/main" id="{5A461A06-E426-4655-AAAE-AD852A8BCC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" y="1899"/>
                <a:ext cx="438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</a:rPr>
                  <a:t>příjemce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8" name="Rectangle 124">
                <a:extLst>
                  <a:ext uri="{FF2B5EF4-FFF2-40B4-BE49-F238E27FC236}">
                    <a16:creationId xmlns:a16="http://schemas.microsoft.com/office/drawing/2014/main" id="{A8D061B6-9F61-40F6-90B6-B67A989F26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8" y="1899"/>
                <a:ext cx="449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</a:rPr>
                  <a:t>překročit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9" name="Rectangle 125">
                <a:extLst>
                  <a:ext uri="{FF2B5EF4-FFF2-40B4-BE49-F238E27FC236}">
                    <a16:creationId xmlns:a16="http://schemas.microsoft.com/office/drawing/2014/main" id="{755F0364-F80C-4AB7-816B-BAB5EED885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4" y="1899"/>
                <a:ext cx="16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</a:rPr>
                  <a:t>20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0" name="Rectangle 126">
                <a:extLst>
                  <a:ext uri="{FF2B5EF4-FFF2-40B4-BE49-F238E27FC236}">
                    <a16:creationId xmlns:a16="http://schemas.microsoft.com/office/drawing/2014/main" id="{2BAAC816-40F6-474B-A71B-97CD669D0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4" y="1899"/>
                <a:ext cx="53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</a:rPr>
                  <a:t>pracovních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1" name="Rectangle 127">
                <a:extLst>
                  <a:ext uri="{FF2B5EF4-FFF2-40B4-BE49-F238E27FC236}">
                    <a16:creationId xmlns:a16="http://schemas.microsoft.com/office/drawing/2014/main" id="{1548493E-6B7D-459F-B949-796BC1B89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4" y="1899"/>
                <a:ext cx="222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</a:rPr>
                  <a:t>dnů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2" name="Rectangle 128">
                <a:extLst>
                  <a:ext uri="{FF2B5EF4-FFF2-40B4-BE49-F238E27FC236}">
                    <a16:creationId xmlns:a16="http://schemas.microsoft.com/office/drawing/2014/main" id="{FB428616-F1B2-4707-92A1-D17351B58A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5" y="1899"/>
                <a:ext cx="142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(u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3" name="Rectangle 129">
                <a:extLst>
                  <a:ext uri="{FF2B5EF4-FFF2-40B4-BE49-F238E27FC236}">
                    <a16:creationId xmlns:a16="http://schemas.microsoft.com/office/drawing/2014/main" id="{20532A21-B6BA-49DE-8DBE-AE466E752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2" y="1899"/>
                <a:ext cx="579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výjimečných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4" name="Rectangle 130">
                <a:extLst>
                  <a:ext uri="{FF2B5EF4-FFF2-40B4-BE49-F238E27FC236}">
                    <a16:creationId xmlns:a16="http://schemas.microsoft.com/office/drawing/2014/main" id="{60E30849-98F8-44CD-8AD4-F02EFCBE58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1899"/>
                <a:ext cx="388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případů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5" name="Rectangle 131">
                <a:extLst>
                  <a:ext uri="{FF2B5EF4-FFF2-40B4-BE49-F238E27FC236}">
                    <a16:creationId xmlns:a16="http://schemas.microsoft.com/office/drawing/2014/main" id="{347C913B-5E13-4DF4-95A8-919D365145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5" y="1899"/>
                <a:ext cx="129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je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6" name="Rectangle 132">
                <a:extLst>
                  <a:ext uri="{FF2B5EF4-FFF2-40B4-BE49-F238E27FC236}">
                    <a16:creationId xmlns:a16="http://schemas.microsoft.com/office/drawing/2014/main" id="{7E16C943-6300-457A-B124-7DCBD0D18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0" y="1899"/>
                <a:ext cx="34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možné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7" name="Rectangle 133">
                <a:extLst>
                  <a:ext uri="{FF2B5EF4-FFF2-40B4-BE49-F238E27FC236}">
                    <a16:creationId xmlns:a16="http://schemas.microsoft.com/office/drawing/2014/main" id="{AB778DEB-C1EF-46C4-8891-D6DDFE0779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5" y="1899"/>
                <a:ext cx="124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si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8" name="Rectangle 134">
                <a:extLst>
                  <a:ext uri="{FF2B5EF4-FFF2-40B4-BE49-F238E27FC236}">
                    <a16:creationId xmlns:a16="http://schemas.microsoft.com/office/drawing/2014/main" id="{26C1A230-2EB6-496A-A406-3C2E08BBEF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4" y="1899"/>
                <a:ext cx="394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požádat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9" name="Rectangle 135">
                <a:extLst>
                  <a:ext uri="{FF2B5EF4-FFF2-40B4-BE49-F238E27FC236}">
                    <a16:creationId xmlns:a16="http://schemas.microsoft.com/office/drawing/2014/main" id="{9A5153D8-6273-49F2-B470-8911F49E9D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5" y="1899"/>
                <a:ext cx="111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00" name="Rectangle 136">
                <a:extLst>
                  <a:ext uri="{FF2B5EF4-FFF2-40B4-BE49-F238E27FC236}">
                    <a16:creationId xmlns:a16="http://schemas.microsoft.com/office/drawing/2014/main" id="{9B34FBE0-4FD8-4D73-A98B-6779CE7E6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1" y="1899"/>
                <a:ext cx="561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prodloužení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01" name="Rectangle 137">
                <a:extLst>
                  <a:ext uri="{FF2B5EF4-FFF2-40B4-BE49-F238E27FC236}">
                    <a16:creationId xmlns:a16="http://schemas.microsoft.com/office/drawing/2014/main" id="{464E5DBB-7845-4EB3-896D-19EF05F62C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0" y="1899"/>
                <a:ext cx="272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lhůty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02" name="Rectangle 138">
                <a:extLst>
                  <a:ext uri="{FF2B5EF4-FFF2-40B4-BE49-F238E27FC236}">
                    <a16:creationId xmlns:a16="http://schemas.microsoft.com/office/drawing/2014/main" id="{E19CA551-7FC5-47EA-96DD-19DFB0C370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5" y="1899"/>
                <a:ext cx="11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03" name="Rectangle 139">
                <a:extLst>
                  <a:ext uri="{FF2B5EF4-FFF2-40B4-BE49-F238E27FC236}">
                    <a16:creationId xmlns:a16="http://schemas.microsoft.com/office/drawing/2014/main" id="{A959209F-C302-4BC4-8A80-AB49DDA63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1" y="1899"/>
                <a:ext cx="16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10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04" name="Rectangle 140">
                <a:extLst>
                  <a:ext uri="{FF2B5EF4-FFF2-40B4-BE49-F238E27FC236}">
                    <a16:creationId xmlns:a16="http://schemas.microsoft.com/office/drawing/2014/main" id="{C45F8A00-0E67-4F9D-A85E-AB0521DBC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" y="2033"/>
                <a:ext cx="523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pracovních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05" name="Rectangle 141">
                <a:extLst>
                  <a:ext uri="{FF2B5EF4-FFF2-40B4-BE49-F238E27FC236}">
                    <a16:creationId xmlns:a16="http://schemas.microsoft.com/office/drawing/2014/main" id="{CD1A7431-1375-43E6-BEDC-D9E1722D9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" y="2033"/>
                <a:ext cx="222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dnů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06" name="Rectangle 142">
                <a:extLst>
                  <a:ext uri="{FF2B5EF4-FFF2-40B4-BE49-F238E27FC236}">
                    <a16:creationId xmlns:a16="http://schemas.microsoft.com/office/drawing/2014/main" id="{33DEBE58-4015-4149-AD85-46099C515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0" y="2033"/>
                <a:ext cx="8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07" name="Rectangle 143">
                <a:extLst>
                  <a:ext uri="{FF2B5EF4-FFF2-40B4-BE49-F238E27FC236}">
                    <a16:creationId xmlns:a16="http://schemas.microsoft.com/office/drawing/2014/main" id="{D5BE05B9-53BC-40D1-89B6-6356F83BBD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" y="2033"/>
                <a:ext cx="37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celková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08" name="Rectangle 144">
                <a:extLst>
                  <a:ext uri="{FF2B5EF4-FFF2-40B4-BE49-F238E27FC236}">
                    <a16:creationId xmlns:a16="http://schemas.microsoft.com/office/drawing/2014/main" id="{6B05227D-DAF7-47E7-9B66-13B3602CE1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0" y="2033"/>
                <a:ext cx="277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lhůta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09" name="Rectangle 145">
                <a:extLst>
                  <a:ext uri="{FF2B5EF4-FFF2-40B4-BE49-F238E27FC236}">
                    <a16:creationId xmlns:a16="http://schemas.microsoft.com/office/drawing/2014/main" id="{7EB7C204-4B05-449F-928A-03B9B25ED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8" y="2033"/>
                <a:ext cx="314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nesmí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10" name="Rectangle 146">
                <a:extLst>
                  <a:ext uri="{FF2B5EF4-FFF2-40B4-BE49-F238E27FC236}">
                    <a16:creationId xmlns:a16="http://schemas.microsoft.com/office/drawing/2014/main" id="{8164DDA8-8EFF-4F27-821D-69CC571221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033"/>
                <a:ext cx="443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překročit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11" name="Rectangle 147">
                <a:extLst>
                  <a:ext uri="{FF2B5EF4-FFF2-40B4-BE49-F238E27FC236}">
                    <a16:creationId xmlns:a16="http://schemas.microsoft.com/office/drawing/2014/main" id="{A431CE94-D853-446B-BBE8-0042EF4CD2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5" y="2033"/>
                <a:ext cx="160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30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12" name="Rectangle 148">
                <a:extLst>
                  <a:ext uri="{FF2B5EF4-FFF2-40B4-BE49-F238E27FC236}">
                    <a16:creationId xmlns:a16="http://schemas.microsoft.com/office/drawing/2014/main" id="{72CB845E-3DC8-4B46-9C17-C6E6005489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8" y="2033"/>
                <a:ext cx="524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pracovních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13" name="Rectangle 149">
                <a:extLst>
                  <a:ext uri="{FF2B5EF4-FFF2-40B4-BE49-F238E27FC236}">
                    <a16:creationId xmlns:a16="http://schemas.microsoft.com/office/drawing/2014/main" id="{B678BEEF-93B0-401B-BA59-99B69243B2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0" y="2033"/>
                <a:ext cx="253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dnů)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14" name="Rectangle 150">
                <a:extLst>
                  <a:ext uri="{FF2B5EF4-FFF2-40B4-BE49-F238E27FC236}">
                    <a16:creationId xmlns:a16="http://schemas.microsoft.com/office/drawing/2014/main" id="{2D179F83-4154-4CCB-83CB-B86BC01FBE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" y="2033"/>
                <a:ext cx="80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.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15" name="Rectangle 151">
                <a:extLst>
                  <a:ext uri="{FF2B5EF4-FFF2-40B4-BE49-F238E27FC236}">
                    <a16:creationId xmlns:a16="http://schemas.microsoft.com/office/drawing/2014/main" id="{10A8DB9F-C8D5-49B1-9B15-9A56445D81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" y="2163"/>
                <a:ext cx="45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Schválení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16" name="Rectangle 152">
                <a:extLst>
                  <a:ext uri="{FF2B5EF4-FFF2-40B4-BE49-F238E27FC236}">
                    <a16:creationId xmlns:a16="http://schemas.microsoft.com/office/drawing/2014/main" id="{EC2EDBA3-3895-4B2B-9774-CBF9E58303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" y="2163"/>
                <a:ext cx="21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ŽoP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17" name="Rectangle 153">
                <a:extLst>
                  <a:ext uri="{FF2B5EF4-FFF2-40B4-BE49-F238E27FC236}">
                    <a16:creationId xmlns:a16="http://schemas.microsoft.com/office/drawing/2014/main" id="{2745218A-26DB-4818-9622-30C9EA4E04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2" y="2163"/>
                <a:ext cx="10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v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18" name="Rectangle 154">
                <a:extLst>
                  <a:ext uri="{FF2B5EF4-FFF2-40B4-BE49-F238E27FC236}">
                    <a16:creationId xmlns:a16="http://schemas.microsoft.com/office/drawing/2014/main" id="{C9119F43-D378-49ED-9AC7-14C88CFD0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0" y="2163"/>
                <a:ext cx="111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19" name="Rectangle 155">
                <a:extLst>
                  <a:ext uri="{FF2B5EF4-FFF2-40B4-BE49-F238E27FC236}">
                    <a16:creationId xmlns:a16="http://schemas.microsoft.com/office/drawing/2014/main" id="{53BBB3EF-1ED8-4508-822B-31B65734F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" y="2163"/>
                <a:ext cx="81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.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0" name="Rectangle 156">
                <a:extLst>
                  <a:ext uri="{FF2B5EF4-FFF2-40B4-BE49-F238E27FC236}">
                    <a16:creationId xmlns:a16="http://schemas.microsoft.com/office/drawing/2014/main" id="{1CD48FCE-C834-4040-BFF4-9178DA83DE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" y="2163"/>
                <a:ext cx="32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stupni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1" name="Rectangle 157">
                <a:extLst>
                  <a:ext uri="{FF2B5EF4-FFF2-40B4-BE49-F238E27FC236}">
                    <a16:creationId xmlns:a16="http://schemas.microsoft.com/office/drawing/2014/main" id="{AC1947D4-DDD3-41DF-947D-66C2F9A0FD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" y="2294"/>
                <a:ext cx="11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</a:rPr>
                  <a:t>·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2" name="Rectangle 158">
                <a:extLst>
                  <a:ext uri="{FF2B5EF4-FFF2-40B4-BE49-F238E27FC236}">
                    <a16:creationId xmlns:a16="http://schemas.microsoft.com/office/drawing/2014/main" id="{3C1629EF-87B1-46B6-B1FC-08AA7D927F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" y="2300"/>
                <a:ext cx="561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u průběžné 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3" name="Rectangle 159">
                <a:extLst>
                  <a:ext uri="{FF2B5EF4-FFF2-40B4-BE49-F238E27FC236}">
                    <a16:creationId xmlns:a16="http://schemas.microsoft.com/office/drawing/2014/main" id="{8B187817-50A9-4931-8377-23F78992A6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2" y="2300"/>
                <a:ext cx="21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ŽoP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4" name="Rectangle 160">
                <a:extLst>
                  <a:ext uri="{FF2B5EF4-FFF2-40B4-BE49-F238E27FC236}">
                    <a16:creationId xmlns:a16="http://schemas.microsoft.com/office/drawing/2014/main" id="{4924D647-18FC-42EF-98E6-DA6475013C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8" y="2300"/>
                <a:ext cx="98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nastavení stavu PP37 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5" name="Rectangle 161">
                <a:extLst>
                  <a:ext uri="{FF2B5EF4-FFF2-40B4-BE49-F238E27FC236}">
                    <a16:creationId xmlns:a16="http://schemas.microsoft.com/office/drawing/2014/main" id="{7AAE6A24-C179-48CE-8752-C01E69696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1" y="2300"/>
                <a:ext cx="104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–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6" name="Rectangle 162">
                <a:extLst>
                  <a:ext uri="{FF2B5EF4-FFF2-40B4-BE49-F238E27FC236}">
                    <a16:creationId xmlns:a16="http://schemas.microsoft.com/office/drawing/2014/main" id="{0084D1BE-678D-4742-8D85-8105C908A3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2300"/>
                <a:ext cx="474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„Projekt v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7" name="Rectangle 163">
                <a:extLst>
                  <a:ext uri="{FF2B5EF4-FFF2-40B4-BE49-F238E27FC236}">
                    <a16:creationId xmlns:a16="http://schemas.microsoft.com/office/drawing/2014/main" id="{A5E4451B-79B0-40F0-89FE-BBC89CF79A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4" y="2300"/>
                <a:ext cx="1398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plné (fyzické i finanční) realizaci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8" name="Rectangle 164">
                <a:extLst>
                  <a:ext uri="{FF2B5EF4-FFF2-40B4-BE49-F238E27FC236}">
                    <a16:creationId xmlns:a16="http://schemas.microsoft.com/office/drawing/2014/main" id="{856A3874-0CEF-4712-ADA4-E35B846E56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" y="2428"/>
                <a:ext cx="11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</a:rPr>
                  <a:t>·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9" name="Rectangle 165">
                <a:extLst>
                  <a:ext uri="{FF2B5EF4-FFF2-40B4-BE49-F238E27FC236}">
                    <a16:creationId xmlns:a16="http://schemas.microsoft.com/office/drawing/2014/main" id="{AACE0EE4-F775-4634-B243-F7F8A3D498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" y="2434"/>
                <a:ext cx="111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u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0" name="Rectangle 166">
                <a:extLst>
                  <a:ext uri="{FF2B5EF4-FFF2-40B4-BE49-F238E27FC236}">
                    <a16:creationId xmlns:a16="http://schemas.microsoft.com/office/drawing/2014/main" id="{DF67508F-5941-47B6-B3D3-5A6D36D80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" y="2434"/>
                <a:ext cx="512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závěrečné 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1" name="Rectangle 167">
                <a:extLst>
                  <a:ext uri="{FF2B5EF4-FFF2-40B4-BE49-F238E27FC236}">
                    <a16:creationId xmlns:a16="http://schemas.microsoft.com/office/drawing/2014/main" id="{5FB51371-CAEA-40D0-AE5A-7A232C3D5E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6" y="2434"/>
                <a:ext cx="21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ŽoP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2" name="Rectangle 168">
                <a:extLst>
                  <a:ext uri="{FF2B5EF4-FFF2-40B4-BE49-F238E27FC236}">
                    <a16:creationId xmlns:a16="http://schemas.microsoft.com/office/drawing/2014/main" id="{EF9E9AEF-8DB4-4786-842E-F82ABE0A67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3" y="2434"/>
                <a:ext cx="979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nastavení stavu PP40 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3" name="Rectangle 169">
                <a:extLst>
                  <a:ext uri="{FF2B5EF4-FFF2-40B4-BE49-F238E27FC236}">
                    <a16:creationId xmlns:a16="http://schemas.microsoft.com/office/drawing/2014/main" id="{645ED5EB-296A-4B09-BB13-3C449CFD68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5" y="2434"/>
                <a:ext cx="105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–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4" name="Rectangle 170">
                <a:extLst>
                  <a:ext uri="{FF2B5EF4-FFF2-40B4-BE49-F238E27FC236}">
                    <a16:creationId xmlns:a16="http://schemas.microsoft.com/office/drawing/2014/main" id="{AA9B9A58-E275-46DC-96F1-DECD59DC0A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9" y="2434"/>
                <a:ext cx="114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„Projekt fyzicky ukončen“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5" name="Rectangle 171">
                <a:extLst>
                  <a:ext uri="{FF2B5EF4-FFF2-40B4-BE49-F238E27FC236}">
                    <a16:creationId xmlns:a16="http://schemas.microsoft.com/office/drawing/2014/main" id="{F196BC30-E5D8-41A7-ACD0-4B345ED0A0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" y="2563"/>
                <a:ext cx="1109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Administrativní ověření 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6" name="Rectangle 172">
                <a:extLst>
                  <a:ext uri="{FF2B5EF4-FFF2-40B4-BE49-F238E27FC236}">
                    <a16:creationId xmlns:a16="http://schemas.microsoft.com/office/drawing/2014/main" id="{4B2B743C-B7D6-4060-A5B2-39CE4FAC76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4" y="2563"/>
                <a:ext cx="215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ŽoP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7" name="Rectangle 173">
                <a:extLst>
                  <a:ext uri="{FF2B5EF4-FFF2-40B4-BE49-F238E27FC236}">
                    <a16:creationId xmlns:a16="http://schemas.microsoft.com/office/drawing/2014/main" id="{1C8704AC-224C-4047-A7FA-A9BD1A32A2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6" y="2563"/>
                <a:ext cx="431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na MMR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8" name="Rectangle 174">
                <a:extLst>
                  <a:ext uri="{FF2B5EF4-FFF2-40B4-BE49-F238E27FC236}">
                    <a16:creationId xmlns:a16="http://schemas.microsoft.com/office/drawing/2014/main" id="{29085A3F-CD30-4218-91DD-4244B53C1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2" y="2563"/>
                <a:ext cx="160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9" name="Rectangle 175">
                <a:extLst>
                  <a:ext uri="{FF2B5EF4-FFF2-40B4-BE49-F238E27FC236}">
                    <a16:creationId xmlns:a16="http://schemas.microsoft.com/office/drawing/2014/main" id="{C43FEBFB-AFF6-4F47-861D-B11713F08A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3" y="2563"/>
                <a:ext cx="160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40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0" name="Rectangle 176">
                <a:extLst>
                  <a:ext uri="{FF2B5EF4-FFF2-40B4-BE49-F238E27FC236}">
                    <a16:creationId xmlns:a16="http://schemas.microsoft.com/office/drawing/2014/main" id="{A04B2F0D-9591-433F-88BB-735C918B9C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" y="2769"/>
                <a:ext cx="48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Schválení 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1" name="Rectangle 177">
                <a:extLst>
                  <a:ext uri="{FF2B5EF4-FFF2-40B4-BE49-F238E27FC236}">
                    <a16:creationId xmlns:a16="http://schemas.microsoft.com/office/drawing/2014/main" id="{089DC326-891A-4112-A687-79A3419FD2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" y="2769"/>
                <a:ext cx="21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ŽoP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2" name="Rectangle 178">
                <a:extLst>
                  <a:ext uri="{FF2B5EF4-FFF2-40B4-BE49-F238E27FC236}">
                    <a16:creationId xmlns:a16="http://schemas.microsoft.com/office/drawing/2014/main" id="{41712C25-4F39-4592-9E06-8C48C9376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2" y="2769"/>
                <a:ext cx="10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v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3" name="Rectangle 179">
                <a:extLst>
                  <a:ext uri="{FF2B5EF4-FFF2-40B4-BE49-F238E27FC236}">
                    <a16:creationId xmlns:a16="http://schemas.microsoft.com/office/drawing/2014/main" id="{9B4C07C7-C7C1-4FC8-B629-FF3D7EF9A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0" y="2769"/>
                <a:ext cx="45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2. stupni 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4" name="Rectangle 180">
                <a:extLst>
                  <a:ext uri="{FF2B5EF4-FFF2-40B4-BE49-F238E27FC236}">
                    <a16:creationId xmlns:a16="http://schemas.microsoft.com/office/drawing/2014/main" id="{22A9F0A1-4AE3-4E96-AEF8-5952BFF1FA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4" y="2769"/>
                <a:ext cx="104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–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5" name="Rectangle 181">
                <a:extLst>
                  <a:ext uri="{FF2B5EF4-FFF2-40B4-BE49-F238E27FC236}">
                    <a16:creationId xmlns:a16="http://schemas.microsoft.com/office/drawing/2014/main" id="{F56883F8-D498-41CA-9318-8AEF7A02E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8" y="2769"/>
                <a:ext cx="2242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příjemce je informován depeší o ukončení kontroly 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6" name="Rectangle 182">
                <a:extLst>
                  <a:ext uri="{FF2B5EF4-FFF2-40B4-BE49-F238E27FC236}">
                    <a16:creationId xmlns:a16="http://schemas.microsoft.com/office/drawing/2014/main" id="{1D4957F8-CA8A-4924-A903-D0FEE0B46E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9" y="2769"/>
                <a:ext cx="216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ŽoP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7" name="Rectangle 183">
                <a:extLst>
                  <a:ext uri="{FF2B5EF4-FFF2-40B4-BE49-F238E27FC236}">
                    <a16:creationId xmlns:a16="http://schemas.microsoft.com/office/drawing/2014/main" id="{087804D2-DA59-4040-94D3-6ECF322236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" y="2973"/>
                <a:ext cx="1318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Bezprostředně se schválením 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8" name="Rectangle 184">
                <a:extLst>
                  <a:ext uri="{FF2B5EF4-FFF2-40B4-BE49-F238E27FC236}">
                    <a16:creationId xmlns:a16="http://schemas.microsoft.com/office/drawing/2014/main" id="{45F812C0-DBD1-445E-AF93-3C7933C34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9" y="2973"/>
                <a:ext cx="21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ŽoP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9" name="Rectangle 185">
                <a:extLst>
                  <a:ext uri="{FF2B5EF4-FFF2-40B4-BE49-F238E27FC236}">
                    <a16:creationId xmlns:a16="http://schemas.microsoft.com/office/drawing/2014/main" id="{AC614713-325F-4943-9082-0D423AAF55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" y="2973"/>
                <a:ext cx="10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v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50" name="Rectangle 186">
                <a:extLst>
                  <a:ext uri="{FF2B5EF4-FFF2-40B4-BE49-F238E27FC236}">
                    <a16:creationId xmlns:a16="http://schemas.microsoft.com/office/drawing/2014/main" id="{0D772011-3B4A-45D2-A534-FF62EFCD80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9" y="2973"/>
                <a:ext cx="127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2. stupni je vystaven Pokyn k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51" name="Rectangle 187">
                <a:extLst>
                  <a:ext uri="{FF2B5EF4-FFF2-40B4-BE49-F238E27FC236}">
                    <a16:creationId xmlns:a16="http://schemas.microsoft.com/office/drawing/2014/main" id="{70C23FFA-D973-42CD-B81A-DD6071C32C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3" y="2973"/>
                <a:ext cx="2138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platbě, který je uložen do příloh žádosti o platbu.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52" name="Rectangle 188">
                <a:extLst>
                  <a:ext uri="{FF2B5EF4-FFF2-40B4-BE49-F238E27FC236}">
                    <a16:creationId xmlns:a16="http://schemas.microsoft.com/office/drawing/2014/main" id="{D7B9A282-2CFB-487D-91CC-5F319B0B29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" y="3224"/>
                <a:ext cx="1269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Proplacení na účet příjemce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53" name="Rectangle 189">
                <a:extLst>
                  <a:ext uri="{FF2B5EF4-FFF2-40B4-BE49-F238E27FC236}">
                    <a16:creationId xmlns:a16="http://schemas.microsoft.com/office/drawing/2014/main" id="{0977E61A-C2E2-41BB-AE37-CD0259E656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8" y="3224"/>
                <a:ext cx="108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max. 10 pracovních dnů od </a:t>
                </a:r>
                <a:endParaRPr kumimoji="0" lang="cs-CZ" altLang="cs-CZ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54" name="Rectangle 190">
                <a:extLst>
                  <a:ext uri="{FF2B5EF4-FFF2-40B4-BE49-F238E27FC236}">
                    <a16:creationId xmlns:a16="http://schemas.microsoft.com/office/drawing/2014/main" id="{43A6C14A-C938-4374-9029-7A15BF7ECB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8" y="3360"/>
                <a:ext cx="79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předání Pokynu k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55" name="Rectangle 191">
                <a:extLst>
                  <a:ext uri="{FF2B5EF4-FFF2-40B4-BE49-F238E27FC236}">
                    <a16:creationId xmlns:a16="http://schemas.microsoft.com/office/drawing/2014/main" id="{53C294A4-C87C-46C8-8AA2-6524321CE4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3" y="3360"/>
                <a:ext cx="481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platbě na 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56" name="Rectangle 192">
                <a:extLst>
                  <a:ext uri="{FF2B5EF4-FFF2-40B4-BE49-F238E27FC236}">
                    <a16:creationId xmlns:a16="http://schemas.microsoft.com/office/drawing/2014/main" id="{A5E09174-56DD-45FC-958F-E887F0AAD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8" y="3494"/>
                <a:ext cx="31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OÚFS 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57" name="Rectangle 193">
                <a:extLst>
                  <a:ext uri="{FF2B5EF4-FFF2-40B4-BE49-F238E27FC236}">
                    <a16:creationId xmlns:a16="http://schemas.microsoft.com/office/drawing/2014/main" id="{D555CE0A-4647-4ACC-A58E-07E762338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9" y="3494"/>
                <a:ext cx="56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</a:rPr>
                  <a:t>(refundace)</a:t>
                </a:r>
                <a:endParaRPr kumimoji="0" lang="cs-CZ" altLang="cs-CZ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58" name="Rectangle 194">
                <a:extLst>
                  <a:ext uri="{FF2B5EF4-FFF2-40B4-BE49-F238E27FC236}">
                    <a16:creationId xmlns:a16="http://schemas.microsoft.com/office/drawing/2014/main" id="{56B1BF9D-750D-467D-BEF0-0F341A0B36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" y="3626"/>
                <a:ext cx="2711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Maximální lhůta pro administraci žádosti o platbu a proplacení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59" name="Rectangle 195">
                <a:extLst>
                  <a:ext uri="{FF2B5EF4-FFF2-40B4-BE49-F238E27FC236}">
                    <a16:creationId xmlns:a16="http://schemas.microsoft.com/office/drawing/2014/main" id="{6A2B46B3-78A7-47EA-A999-12A54E45A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3" y="3626"/>
                <a:ext cx="18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90 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60" name="Rectangle 196">
                <a:extLst>
                  <a:ext uri="{FF2B5EF4-FFF2-40B4-BE49-F238E27FC236}">
                    <a16:creationId xmlns:a16="http://schemas.microsoft.com/office/drawing/2014/main" id="{F3DF25DC-D2A7-49A9-8DBE-CB56FC9C2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" y="3830"/>
                <a:ext cx="610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U závěrečné 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61" name="Rectangle 197">
                <a:extLst>
                  <a:ext uri="{FF2B5EF4-FFF2-40B4-BE49-F238E27FC236}">
                    <a16:creationId xmlns:a16="http://schemas.microsoft.com/office/drawing/2014/main" id="{B1EE171D-B262-4530-8E32-5D220B91C3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9" y="3830"/>
                <a:ext cx="21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ŽoP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62" name="Rectangle 198">
                <a:extLst>
                  <a:ext uri="{FF2B5EF4-FFF2-40B4-BE49-F238E27FC236}">
                    <a16:creationId xmlns:a16="http://schemas.microsoft.com/office/drawing/2014/main" id="{3F00DD4E-6A02-41EE-B77E-BED0DBE50A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8" y="3830"/>
                <a:ext cx="105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–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63" name="Rectangle 199">
                <a:extLst>
                  <a:ext uri="{FF2B5EF4-FFF2-40B4-BE49-F238E27FC236}">
                    <a16:creationId xmlns:a16="http://schemas.microsoft.com/office/drawing/2014/main" id="{C667D24F-B1FE-4FD5-81BC-3A50F8132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6" y="3830"/>
                <a:ext cx="1004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nastavení stavu PP41 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64" name="Rectangle 200">
                <a:extLst>
                  <a:ext uri="{FF2B5EF4-FFF2-40B4-BE49-F238E27FC236}">
                    <a16:creationId xmlns:a16="http://schemas.microsoft.com/office/drawing/2014/main" id="{73BE8C3E-3083-4DD7-9C3E-FFB222A73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3" y="3830"/>
                <a:ext cx="105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–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65" name="Rectangle 201">
                <a:extLst>
                  <a:ext uri="{FF2B5EF4-FFF2-40B4-BE49-F238E27FC236}">
                    <a16:creationId xmlns:a16="http://schemas.microsoft.com/office/drawing/2014/main" id="{443A7C93-AD93-497A-B7DB-961EF7F37F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1" y="3830"/>
                <a:ext cx="1830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„Projekt finančně ukončen ze strany ŘO“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66" name="Rectangle 202">
                <a:extLst>
                  <a:ext uri="{FF2B5EF4-FFF2-40B4-BE49-F238E27FC236}">
                    <a16:creationId xmlns:a16="http://schemas.microsoft.com/office/drawing/2014/main" id="{57517A82-D039-4490-8CB7-B830854B0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" y="4034"/>
                <a:ext cx="1343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Od data nastavení stavu PP41 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67" name="Rectangle 203">
                <a:extLst>
                  <a:ext uri="{FF2B5EF4-FFF2-40B4-BE49-F238E27FC236}">
                    <a16:creationId xmlns:a16="http://schemas.microsoft.com/office/drawing/2014/main" id="{181BCCC2-6C22-4D3B-9E92-0B44CA9C4F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7" y="4034"/>
                <a:ext cx="320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začíná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68" name="Rectangle 204">
                <a:extLst>
                  <a:ext uri="{FF2B5EF4-FFF2-40B4-BE49-F238E27FC236}">
                    <a16:creationId xmlns:a16="http://schemas.microsoft.com/office/drawing/2014/main" id="{30A8F7CF-D7CD-4197-9C83-27772A75FF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8" y="4034"/>
                <a:ext cx="1590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pětiletá doba udržitelnosti projektu.</a:t>
                </a:r>
                <a:endParaRPr kumimoji="0" lang="cs-CZ" altLang="cs-CZ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7641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419F2C7-752F-4E66-9938-1BECE9CF3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4EF9A27-A554-4D91-B1EE-4A0B3E231B5A}"/>
              </a:ext>
            </a:extLst>
          </p:cNvPr>
          <p:cNvSpPr txBox="1">
            <a:spLocks/>
          </p:cNvSpPr>
          <p:nvPr/>
        </p:nvSpPr>
        <p:spPr>
          <a:xfrm>
            <a:off x="485774" y="1706584"/>
            <a:ext cx="7896225" cy="46497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informace pro předkládání ZoR a ŽoP</a:t>
            </a:r>
            <a:endParaRPr lang="cs-CZ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A941297F-4503-412A-A157-9122C2945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00" y="6062400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474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FC15707-2910-489B-A682-1042DDE7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0C4B2-41BC-D741-8B94-B76DB6967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529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CB9D2CA1-8EC2-4BA2-894B-14466428E2D6}"/>
              </a:ext>
            </a:extLst>
          </p:cNvPr>
          <p:cNvSpPr txBox="1">
            <a:spLocks/>
          </p:cNvSpPr>
          <p:nvPr/>
        </p:nvSpPr>
        <p:spPr>
          <a:xfrm>
            <a:off x="1127928" y="365682"/>
            <a:ext cx="7053562" cy="921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ZoR – vybrané záložky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dirty="0">
                <a:latin typeface="Arial" panose="020B0604020202020204"/>
              </a:rPr>
              <a:t>příloha č. 26 OP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529C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8DEBDB82-D914-4648-8FAC-CCFA8DF18D3C}"/>
              </a:ext>
            </a:extLst>
          </p:cNvPr>
          <p:cNvSpPr txBox="1">
            <a:spLocks/>
          </p:cNvSpPr>
          <p:nvPr/>
        </p:nvSpPr>
        <p:spPr>
          <a:xfrm>
            <a:off x="476250" y="1287340"/>
            <a:ext cx="8096250" cy="5288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s-CZ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o zprávě </a:t>
            </a:r>
            <a:r>
              <a:rPr lang="cs-CZ" sz="1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základní informace, které jednotlivou zprávu o realizaci identifikují (sledované období, skutečné datum zahájení/ukončení projektu, kontaktní údaje)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s-CZ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Realizace, provoz/Údržba výstupu 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informace o realizaci dané etapy, plnění dosavadního postupu prací na projektu (popis hlavních i vedlejších aktivit projektu)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s-CZ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</a:t>
            </a:r>
            <a:r>
              <a:rPr lang="cs-CZ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kace problému 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problémy při realizaci, jakým způsobem byly problémy odstraněny a pokud trvají, jaká byla přijata opatření k jejich odstranění (např. ŽoZ, VZ)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s-CZ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Etapy projektu </a:t>
            </a:r>
            <a:r>
              <a:rPr lang="cs-CZ" sz="1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informace o skutečném datu zahájení a ukončení etapy (etapa nesmí být kratší než 3 měsíce)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Příjmy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za příjem projektu se v souladu s ustanovením odst. 8 čl. 65 obecného nařízení nepovažují platby, které příjemce obdrží ze smluvních pokut v důsledku porušení smlouvy mezi příjemcem a třetí osobou či osobami nebo které vznikají v důsledku toho, že zadavateli připadne jistota z veřejné zakázky </a:t>
            </a:r>
            <a:endParaRPr lang="cs-CZ" sz="18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cs-CZ" sz="18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BD67406-4341-49BE-A915-7D17603EE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0" y="6152400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702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FC15707-2910-489B-A682-1042DDE7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0C4B2-41BC-D741-8B94-B76DB6967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529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CB9D2CA1-8EC2-4BA2-894B-14466428E2D6}"/>
              </a:ext>
            </a:extLst>
          </p:cNvPr>
          <p:cNvSpPr txBox="1">
            <a:spLocks/>
          </p:cNvSpPr>
          <p:nvPr/>
        </p:nvSpPr>
        <p:spPr>
          <a:xfrm>
            <a:off x="1127928" y="469783"/>
            <a:ext cx="7053562" cy="9636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ZoR – vybrané záložky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dirty="0">
                <a:latin typeface="Arial" panose="020B0604020202020204"/>
              </a:rPr>
              <a:t>příloha č. 26 OP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529C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8DEBDB82-D914-4648-8FAC-CCFA8DF18D3C}"/>
              </a:ext>
            </a:extLst>
          </p:cNvPr>
          <p:cNvSpPr txBox="1">
            <a:spLocks/>
          </p:cNvSpPr>
          <p:nvPr/>
        </p:nvSpPr>
        <p:spPr>
          <a:xfrm>
            <a:off x="183138" y="1433386"/>
            <a:ext cx="8189338" cy="52880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Publicita </a:t>
            </a:r>
            <a:r>
              <a:rPr lang="cs-C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o plnění povinné publicity (viz kap. 13 OP)</a:t>
            </a:r>
          </a:p>
          <a:p>
            <a:pPr marL="876300" lvl="2" indent="-342900">
              <a:spcBef>
                <a:spcPct val="20000"/>
              </a:spcBef>
              <a:spcAft>
                <a:spcPts val="200"/>
              </a:spcAft>
              <a:buFont typeface="+mj-lt"/>
              <a:buAutoNum type="arabicParenR"/>
              <a:defRPr/>
            </a:pPr>
            <a:r>
              <a:rPr lang="cs-CZ" sz="1800" b="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Zveřejnění informace o projektu </a:t>
            </a:r>
            <a:r>
              <a:rPr lang="cs-CZ" sz="1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internetových stránkách příjemce</a:t>
            </a:r>
            <a:endParaRPr lang="cs-CZ" sz="18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6300" lvl="2" indent="-342900">
              <a:spcBef>
                <a:spcPct val="20000"/>
              </a:spcBef>
              <a:spcAft>
                <a:spcPts val="200"/>
              </a:spcAft>
              <a:buFont typeface="+mj-lt"/>
              <a:buAutoNum type="arabicParenR"/>
              <a:defRPr/>
            </a:pPr>
            <a:r>
              <a:rPr lang="cs-CZ" sz="1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Dočasný billboard </a:t>
            </a:r>
            <a:r>
              <a:rPr lang="cs-CZ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relevantní pro projekty financující dopravní infrastrukturu, stavební práce nebo datovou infrastrukturu, jejichž celková výše podpory přesahuje 500 000 EUR (rozhodující okamžik pro přepočet částky, a tedy i určení povinnosti realizovat povinné informační a propagační nástroje, je vydání prvního právního aktu projektu)</a:t>
            </a:r>
          </a:p>
          <a:p>
            <a:pPr marL="876300" lvl="2" indent="-342900">
              <a:spcBef>
                <a:spcPct val="20000"/>
              </a:spcBef>
              <a:spcAft>
                <a:spcPts val="200"/>
              </a:spcAft>
              <a:buFont typeface="+mj-lt"/>
              <a:buAutoNum type="arabicParenR"/>
              <a:defRPr/>
            </a:pPr>
            <a:r>
              <a:rPr lang="cs-CZ" sz="1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Plakát o velikosti A3 </a:t>
            </a:r>
            <a:r>
              <a:rPr lang="cs-CZ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v ostatních případech než v bodě 2)</a:t>
            </a:r>
            <a:endParaRPr lang="cs-CZ" sz="18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6300" lvl="2" indent="-342900">
              <a:spcBef>
                <a:spcPct val="20000"/>
              </a:spcBef>
              <a:spcAft>
                <a:spcPts val="200"/>
              </a:spcAft>
              <a:buFont typeface="+mj-lt"/>
              <a:buAutoNum type="arabicParenR"/>
              <a:defRPr/>
            </a:pPr>
            <a:r>
              <a:rPr lang="cs-CZ" sz="1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Stálá pamětní deska </a:t>
            </a:r>
            <a:r>
              <a:rPr lang="cs-CZ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relevantní pro projekty financující nákup hmotného majetku, dopravní infrastrukturu, stavební práce nebo datovou infrastrukturu, jejichž celková výše podpory projektu přesahuje 500 000 EUR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Způsob zajištění publicity uvést do komentáře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Generátor nástrojů povinné publicity ESIF: 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https://publicita.dotaceeu.cz/gen/krok1</a:t>
            </a:r>
            <a:endParaRPr lang="cs-CZ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B0705808-E942-4640-9773-A3872B1EA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0" y="6152400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695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FC15707-2910-489B-A682-1042DDE7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0C4B2-41BC-D741-8B94-B76DB6967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529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CB9D2CA1-8EC2-4BA2-894B-14466428E2D6}"/>
              </a:ext>
            </a:extLst>
          </p:cNvPr>
          <p:cNvSpPr txBox="1">
            <a:spLocks/>
          </p:cNvSpPr>
          <p:nvPr/>
        </p:nvSpPr>
        <p:spPr>
          <a:xfrm>
            <a:off x="1127928" y="244343"/>
            <a:ext cx="7053562" cy="9384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ZoR – vybrané záložky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dirty="0">
                <a:latin typeface="Arial" panose="020B0604020202020204"/>
              </a:rPr>
              <a:t>příloha č. 26 OP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529C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8DEBDB82-D914-4648-8FAC-CCFA8DF18D3C}"/>
              </a:ext>
            </a:extLst>
          </p:cNvPr>
          <p:cNvSpPr txBox="1">
            <a:spLocks/>
          </p:cNvSpPr>
          <p:nvPr/>
        </p:nvSpPr>
        <p:spPr>
          <a:xfrm>
            <a:off x="183138" y="1433386"/>
            <a:ext cx="8189338" cy="5288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F69DEBA-4532-4591-8740-6294A4354A30}"/>
              </a:ext>
            </a:extLst>
          </p:cNvPr>
          <p:cNvSpPr txBox="1"/>
          <p:nvPr/>
        </p:nvSpPr>
        <p:spPr>
          <a:xfrm>
            <a:off x="263451" y="1250285"/>
            <a:ext cx="8276541" cy="4814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s-CZ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Klíčové aktivity 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popis pokroku v realizaci klíčové aktivity za sledované období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s-CZ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Indikátory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informace o skutečně dosažené hodnotě indikátoru ke dni ukončení etapy/projektu a datum přírůstkové hodnoty včetně komentáře (kap. 15 OP a příloha č. 4 SP - Metodické listy indikátorů)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s-CZ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Dokumenty</a:t>
            </a:r>
          </a:p>
          <a:p>
            <a:pPr marL="742950" lvl="1" indent="-285750">
              <a:spcBef>
                <a:spcPct val="200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fotodokumentace povinné publicity (plakát, billboard, příp. pamětní deska) – pouze v 1. ZoR</a:t>
            </a:r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printscreen webu s článkem o projektu – pouze v 1. ZoR</a:t>
            </a:r>
          </a:p>
          <a:p>
            <a:pPr marL="742950" lvl="1" indent="-285750">
              <a:spcBef>
                <a:spcPct val="200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smlouva o bankovním účtu nebo Čestné prohlášení o bankovním účtu (příloha č. 32 OP) – pouze v 1. ZoR (nerelevantní pro OSS)</a:t>
            </a:r>
          </a:p>
          <a:p>
            <a:pPr marL="742950" lvl="1" indent="-285750">
              <a:spcBef>
                <a:spcPct val="200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fotodokumentace projektu</a:t>
            </a:r>
          </a:p>
          <a:p>
            <a:pPr marL="742950" lvl="1" indent="-285750">
              <a:spcBef>
                <a:spcPct val="200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000000"/>
                </a:solidFill>
              </a:rPr>
              <a:t>protokol o předání a převzetí staveniště, protokol o předání a převzetí díla/stavby, dokumentace skutečného provedení stavby, příp. kolaudační rozhodnutí, pokud bylo vydáno k datu ukončení realizace projektu</a:t>
            </a:r>
            <a:endParaRPr lang="cs-CZ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36CCF76F-AA84-4711-B152-0A55EA0E7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0" y="6152400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64780"/>
      </p:ext>
    </p:extLst>
  </p:cSld>
  <p:clrMapOvr>
    <a:masterClrMapping/>
  </p:clrMapOvr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CRR template</Template>
  <TotalTime>842</TotalTime>
  <Words>1848</Words>
  <Application>Microsoft Office PowerPoint</Application>
  <PresentationFormat>Předvádění na obrazovce (4:3)</PresentationFormat>
  <Paragraphs>293</Paragraphs>
  <Slides>16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Roboto</vt:lpstr>
      <vt:lpstr>Symbol</vt:lpstr>
      <vt:lpstr>Wingdings</vt:lpstr>
      <vt:lpstr>CRR template</vt:lpstr>
      <vt:lpstr>Základní informace pro příjemce při realizaci projektu v IROP</vt:lpstr>
      <vt:lpstr>Žádost o platbu (ŽoP)  a Zpráva o realizaci (ZoR) v projektech IROP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na více řádků, třeba i na tři anebo dokonce i na čtyři.</dc:title>
  <dc:subject/>
  <dc:creator>Microsoft Office User</dc:creator>
  <cp:keywords/>
  <dc:description/>
  <cp:lastModifiedBy>Macourková Pavla</cp:lastModifiedBy>
  <cp:revision>81</cp:revision>
  <dcterms:created xsi:type="dcterms:W3CDTF">2021-01-13T14:58:16Z</dcterms:created>
  <dcterms:modified xsi:type="dcterms:W3CDTF">2021-09-13T07:19:11Z</dcterms:modified>
  <cp:category/>
</cp:coreProperties>
</file>